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55"/>
  </p:notesMasterIdLst>
  <p:sldIdLst>
    <p:sldId id="256" r:id="rId2"/>
    <p:sldId id="320" r:id="rId3"/>
    <p:sldId id="1188" r:id="rId4"/>
    <p:sldId id="302" r:id="rId5"/>
    <p:sldId id="303" r:id="rId6"/>
    <p:sldId id="305" r:id="rId7"/>
    <p:sldId id="1189" r:id="rId8"/>
    <p:sldId id="298" r:id="rId9"/>
    <p:sldId id="306" r:id="rId10"/>
    <p:sldId id="308" r:id="rId11"/>
    <p:sldId id="307" r:id="rId12"/>
    <p:sldId id="309" r:id="rId13"/>
    <p:sldId id="310" r:id="rId14"/>
    <p:sldId id="1190" r:id="rId15"/>
    <p:sldId id="312" r:id="rId16"/>
    <p:sldId id="319" r:id="rId17"/>
    <p:sldId id="322" r:id="rId18"/>
    <p:sldId id="321" r:id="rId19"/>
    <p:sldId id="323" r:id="rId20"/>
    <p:sldId id="313" r:id="rId21"/>
    <p:sldId id="314" r:id="rId22"/>
    <p:sldId id="311" r:id="rId23"/>
    <p:sldId id="315" r:id="rId24"/>
    <p:sldId id="1197" r:id="rId25"/>
    <p:sldId id="1196" r:id="rId26"/>
    <p:sldId id="1007" r:id="rId27"/>
    <p:sldId id="1195" r:id="rId28"/>
    <p:sldId id="317" r:id="rId29"/>
    <p:sldId id="316" r:id="rId30"/>
    <p:sldId id="1191" r:id="rId31"/>
    <p:sldId id="324" r:id="rId32"/>
    <p:sldId id="325" r:id="rId33"/>
    <p:sldId id="274" r:id="rId34"/>
    <p:sldId id="276" r:id="rId35"/>
    <p:sldId id="277" r:id="rId36"/>
    <p:sldId id="278" r:id="rId37"/>
    <p:sldId id="279" r:id="rId38"/>
    <p:sldId id="326" r:id="rId39"/>
    <p:sldId id="1193" r:id="rId40"/>
    <p:sldId id="1192" r:id="rId41"/>
    <p:sldId id="301" r:id="rId42"/>
    <p:sldId id="327" r:id="rId43"/>
    <p:sldId id="328" r:id="rId44"/>
    <p:sldId id="330" r:id="rId45"/>
    <p:sldId id="329" r:id="rId46"/>
    <p:sldId id="331" r:id="rId47"/>
    <p:sldId id="332" r:id="rId48"/>
    <p:sldId id="1183" r:id="rId49"/>
    <p:sldId id="460" r:id="rId50"/>
    <p:sldId id="1184" r:id="rId51"/>
    <p:sldId id="1194" r:id="rId52"/>
    <p:sldId id="1187" r:id="rId53"/>
    <p:sldId id="299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636AA2"/>
    <a:srgbClr val="B13589"/>
    <a:srgbClr val="666DA4"/>
    <a:srgbClr val="F2C79F"/>
    <a:srgbClr val="CC99FF"/>
    <a:srgbClr val="000000"/>
    <a:srgbClr val="FFCC00"/>
    <a:srgbClr val="FFCC66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2479" autoAdjust="0"/>
  </p:normalViewPr>
  <p:slideViewPr>
    <p:cSldViewPr snapToGrid="0">
      <p:cViewPr varScale="1">
        <p:scale>
          <a:sx n="89" d="100"/>
          <a:sy n="89" d="100"/>
        </p:scale>
        <p:origin x="30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AEDC3-A03E-4989-B872-656857FA50AF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27F11-E637-4577-96AA-D82CCA0852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795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E48A0-FD5D-4D69-925E-F4D6D6A49E9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2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27F11-E637-4577-96AA-D82CCA085274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817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27F11-E637-4577-96AA-D82CCA085274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327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sim 2">
            <a:extLst>
              <a:ext uri="{FF2B5EF4-FFF2-40B4-BE49-F238E27FC236}">
                <a16:creationId xmlns:a16="http://schemas.microsoft.com/office/drawing/2014/main" id="{67A4DC74-8CDD-2EA0-9495-F9DD83BC0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985" r="19969"/>
          <a:stretch/>
        </p:blipFill>
        <p:spPr>
          <a:xfrm>
            <a:off x="10105279" y="78508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9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27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883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500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id="{A359BB70-BD6E-8FF3-4B7C-A35FBB412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985" r="19969"/>
          <a:stretch/>
        </p:blipFill>
        <p:spPr>
          <a:xfrm>
            <a:off x="10105279" y="78508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3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01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037CE8-E308-C51E-7B66-BF14DAA2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2AF4270-8F98-9356-B7C1-C0F3A3D8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DAFEF57-ADCD-9643-C902-C7527755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01B5661-A188-45F3-9B57-4B1EBB5E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pic>
        <p:nvPicPr>
          <p:cNvPr id="6" name="Resim 2">
            <a:extLst>
              <a:ext uri="{FF2B5EF4-FFF2-40B4-BE49-F238E27FC236}">
                <a16:creationId xmlns:a16="http://schemas.microsoft.com/office/drawing/2014/main" id="{47A6A9EB-E89F-AD6E-C9A9-32D2E836F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985" r="19969"/>
          <a:stretch/>
        </p:blipFill>
        <p:spPr>
          <a:xfrm>
            <a:off x="10105279" y="78508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0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sim 2">
            <a:extLst>
              <a:ext uri="{FF2B5EF4-FFF2-40B4-BE49-F238E27FC236}">
                <a16:creationId xmlns:a16="http://schemas.microsoft.com/office/drawing/2014/main" id="{9D65C24D-84EB-5C14-2321-8ABDBC97A5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985" r="19969"/>
          <a:stretch/>
        </p:blipFill>
        <p:spPr>
          <a:xfrm>
            <a:off x="10105279" y="78508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6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186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266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92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pic>
        <p:nvPicPr>
          <p:cNvPr id="2" name="Resim 2">
            <a:extLst>
              <a:ext uri="{FF2B5EF4-FFF2-40B4-BE49-F238E27FC236}">
                <a16:creationId xmlns:a16="http://schemas.microsoft.com/office/drawing/2014/main" id="{136AFF93-675A-400C-D98D-0F668EAC2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985" r="19969"/>
          <a:stretch/>
        </p:blipFill>
        <p:spPr>
          <a:xfrm>
            <a:off x="10105279" y="78508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6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869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63A697-B6D2-413C-A828-670B4DB2AE09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2">
            <a:extLst>
              <a:ext uri="{FF2B5EF4-FFF2-40B4-BE49-F238E27FC236}">
                <a16:creationId xmlns:a16="http://schemas.microsoft.com/office/drawing/2014/main" id="{B12EB9EB-9F11-5571-4299-D24ACD55AFD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21985" r="19969"/>
          <a:stretch/>
        </p:blipFill>
        <p:spPr>
          <a:xfrm>
            <a:off x="10105279" y="78508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2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02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6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54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55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5.svg"/><Relationship Id="rId7" Type="http://schemas.openxmlformats.org/officeDocument/2006/relationships/image" Target="../media/image8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9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iris.who.int/bitstream/handle/10665/354489/9789240051164-eng.pdf?sequence=1" TargetMode="External"/><Relationship Id="rId2" Type="http://schemas.openxmlformats.org/officeDocument/2006/relationships/hyperlink" Target="https://www.who.int/campaigns/world-hand-hygiene-day/20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ho.int/health-topics/infection-prevention-and-control#tab=tab_1" TargetMode="External"/><Relationship Id="rId5" Type="http://schemas.openxmlformats.org/officeDocument/2006/relationships/hyperlink" Target="https://hsgm.saglik.gov.tr/tr/birimler-8/shie-birimi.html" TargetMode="External"/><Relationship Id="rId4" Type="http://schemas.openxmlformats.org/officeDocument/2006/relationships/hyperlink" Target="https://cdn.who.int/media/docs/default-source/integrated-health-services-(ihs)/infection-prevention-and-control/hand-hygiene/tools/glove-use-information-leaflet.pdf?sfvrsn=13670aa_1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FF7F96-8DFF-497E-4969-B82CC49D9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798320"/>
            <a:ext cx="10058400" cy="2989340"/>
          </a:xfrm>
          <a:solidFill>
            <a:srgbClr val="7030A0"/>
          </a:solidFill>
          <a:scene3d>
            <a:camera prst="orthographicFront"/>
            <a:lightRig rig="threePt" dir="t"/>
          </a:scene3d>
          <a:sp3d>
            <a:bevelT w="508000" h="508000"/>
            <a:bevelB w="508000" h="508000"/>
          </a:sp3d>
        </p:spPr>
        <p:txBody>
          <a:bodyPr>
            <a:noAutofit/>
          </a:bodyPr>
          <a:lstStyle/>
          <a:p>
            <a:pPr algn="ctr"/>
            <a:r>
              <a:rPr lang="tr-TR" sz="6600" b="1" dirty="0">
                <a:solidFill>
                  <a:schemeClr val="bg1"/>
                </a:solidFill>
              </a:rPr>
              <a:t>El Hijyeni </a:t>
            </a:r>
            <a:br>
              <a:rPr lang="tr-TR" sz="6600" b="1" dirty="0">
                <a:solidFill>
                  <a:schemeClr val="bg1"/>
                </a:solidFill>
              </a:rPr>
            </a:br>
            <a:r>
              <a:rPr lang="tr-TR" sz="6600" b="1" dirty="0">
                <a:solidFill>
                  <a:schemeClr val="bg1"/>
                </a:solidFill>
              </a:rPr>
              <a:t>ve </a:t>
            </a:r>
            <a:br>
              <a:rPr lang="tr-TR" sz="6600" b="1" dirty="0">
                <a:solidFill>
                  <a:schemeClr val="bg1"/>
                </a:solidFill>
              </a:rPr>
            </a:br>
            <a:r>
              <a:rPr lang="tr-TR" sz="6600" b="1" dirty="0">
                <a:solidFill>
                  <a:schemeClr val="bg1"/>
                </a:solidFill>
              </a:rPr>
              <a:t>Eldiven Kullanımı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d6abm8ozh3xr3.cloudfront.net/img/w/yazi/ogt/el-hijyeni-kapak.webp">
            <a:extLst>
              <a:ext uri="{FF2B5EF4-FFF2-40B4-BE49-F238E27FC236}">
                <a16:creationId xmlns:a16="http://schemas.microsoft.com/office/drawing/2014/main" id="{DBEA433B-7F1D-4B75-932E-DE0C82A348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58C3306-7053-6319-8FD9-3DA5D925FBF3}"/>
              </a:ext>
            </a:extLst>
          </p:cNvPr>
          <p:cNvSpPr txBox="1"/>
          <p:nvPr/>
        </p:nvSpPr>
        <p:spPr>
          <a:xfrm>
            <a:off x="218114" y="6488668"/>
            <a:ext cx="2444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Versiyon </a:t>
            </a:r>
            <a:r>
              <a:rPr lang="tr-TR" b="1" i="1">
                <a:solidFill>
                  <a:schemeClr val="bg1"/>
                </a:solidFill>
              </a:rPr>
              <a:t>1 –Mayıs 2025</a:t>
            </a:r>
            <a:endParaRPr lang="tr-TR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8361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: Yuvarlatılmış Köşeler 4">
            <a:extLst>
              <a:ext uri="{FF2B5EF4-FFF2-40B4-BE49-F238E27FC236}">
                <a16:creationId xmlns:a16="http://schemas.microsoft.com/office/drawing/2014/main" id="{05CF1056-5354-7B26-561E-EC0AF83138F6}"/>
              </a:ext>
            </a:extLst>
          </p:cNvPr>
          <p:cNvSpPr/>
          <p:nvPr/>
        </p:nvSpPr>
        <p:spPr>
          <a:xfrm>
            <a:off x="1017639" y="3714559"/>
            <a:ext cx="4925961" cy="1059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Yüksek Gelirli Ülkelerde </a:t>
            </a:r>
          </a:p>
          <a:p>
            <a:pPr algn="ctr"/>
            <a:r>
              <a:rPr lang="tr-TR" sz="2800" b="1" dirty="0">
                <a:solidFill>
                  <a:srgbClr val="7030A0"/>
                </a:solidFill>
              </a:rPr>
              <a:t>7’sinde</a:t>
            </a:r>
          </a:p>
        </p:txBody>
      </p:sp>
      <p:sp>
        <p:nvSpPr>
          <p:cNvPr id="13" name="Dikdörtgen: Yuvarlatılmış Köşeler 5">
            <a:extLst>
              <a:ext uri="{FF2B5EF4-FFF2-40B4-BE49-F238E27FC236}">
                <a16:creationId xmlns:a16="http://schemas.microsoft.com/office/drawing/2014/main" id="{C5BAA348-733F-7A7A-3F4D-D93B12BB875B}"/>
              </a:ext>
            </a:extLst>
          </p:cNvPr>
          <p:cNvSpPr/>
          <p:nvPr/>
        </p:nvSpPr>
        <p:spPr>
          <a:xfrm>
            <a:off x="6248401" y="3732651"/>
            <a:ext cx="5520811" cy="10591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Orta ve Düşük Gelirli Ülkelerde</a:t>
            </a:r>
          </a:p>
          <a:p>
            <a:pPr algn="ctr"/>
            <a:r>
              <a:rPr lang="tr-TR" sz="2800" b="1" dirty="0">
                <a:solidFill>
                  <a:srgbClr val="7030A0"/>
                </a:solidFill>
              </a:rPr>
              <a:t>15’inde</a:t>
            </a:r>
          </a:p>
        </p:txBody>
      </p:sp>
      <p:sp>
        <p:nvSpPr>
          <p:cNvPr id="14" name="Dikdörtgen: Yuvarlatılmış Köşeler 6">
            <a:extLst>
              <a:ext uri="{FF2B5EF4-FFF2-40B4-BE49-F238E27FC236}">
                <a16:creationId xmlns:a16="http://schemas.microsoft.com/office/drawing/2014/main" id="{7BDF83C5-A183-65D9-B8E5-33B58CABC9EF}"/>
              </a:ext>
            </a:extLst>
          </p:cNvPr>
          <p:cNvSpPr/>
          <p:nvPr/>
        </p:nvSpPr>
        <p:spPr>
          <a:xfrm>
            <a:off x="1017638" y="5121167"/>
            <a:ext cx="10751574" cy="7485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rgbClr val="7030A0"/>
                </a:solidFill>
              </a:rPr>
              <a:t>En az 1 SHİE</a:t>
            </a:r>
            <a:r>
              <a:rPr lang="tr-TR" sz="2800" dirty="0">
                <a:solidFill>
                  <a:srgbClr val="7030A0"/>
                </a:solidFill>
              </a:rPr>
              <a:t> </a:t>
            </a:r>
            <a:r>
              <a:rPr lang="tr-TR" sz="2800" dirty="0">
                <a:solidFill>
                  <a:schemeClr val="tx1"/>
                </a:solidFill>
              </a:rPr>
              <a:t>gelişmekte olduğu bildirilmiştir.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9873489C-C5DE-C5EF-F845-0D6A643B66FC}"/>
              </a:ext>
            </a:extLst>
          </p:cNvPr>
          <p:cNvSpPr txBox="1"/>
          <p:nvPr/>
        </p:nvSpPr>
        <p:spPr>
          <a:xfrm>
            <a:off x="1017638" y="2042623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000000"/>
                </a:solidFill>
              </a:rPr>
              <a:t>Dünya Sağlık Örgütü Verilerine Göre;</a:t>
            </a:r>
          </a:p>
        </p:txBody>
      </p:sp>
      <p:sp>
        <p:nvSpPr>
          <p:cNvPr id="16" name="Dikdörtgen: Yuvarlatılmış Köşeler 6">
            <a:extLst>
              <a:ext uri="{FF2B5EF4-FFF2-40B4-BE49-F238E27FC236}">
                <a16:creationId xmlns:a16="http://schemas.microsoft.com/office/drawing/2014/main" id="{9A3F54F2-ED92-1B0E-A7AF-BA54B7CD598C}"/>
              </a:ext>
            </a:extLst>
          </p:cNvPr>
          <p:cNvSpPr/>
          <p:nvPr/>
        </p:nvSpPr>
        <p:spPr>
          <a:xfrm>
            <a:off x="1017638" y="2654105"/>
            <a:ext cx="10751574" cy="7485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Hastaneye yatan her 100 hastadan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3C45A-9A97-957B-008F-8AAB7340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El Hijyeninin Önemi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337992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52EBA17-82EC-ABD2-E7BD-F0CF732BB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3187"/>
            <a:ext cx="5623116" cy="4023360"/>
          </a:xfrm>
          <a:ln w="381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tr-TR" dirty="0">
                <a:solidFill>
                  <a:srgbClr val="000000"/>
                </a:solidFill>
              </a:rPr>
              <a:t>Sağlık Hizmeti İlişkili Enfeksiyonlar,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Hastaların hastanede yatış süresinin uzamasına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0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Yaşam kalitesinin düşmesine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Morbidite ve mortalitede artışa 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Maliyet artışlarına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Sağlık sisteminde fazladan ek iş yükü artışına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Antibiyotik direncinde artışa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Toplumun sağlık sistemine olan güven duygusunda azalmaya neden olur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  <p:cxnSp>
        <p:nvCxnSpPr>
          <p:cNvPr id="8" name="Bağlayıcı: Dirsek 7">
            <a:extLst>
              <a:ext uri="{FF2B5EF4-FFF2-40B4-BE49-F238E27FC236}">
                <a16:creationId xmlns:a16="http://schemas.microsoft.com/office/drawing/2014/main" id="{A396A29F-0ACF-BE07-076D-3BD27AB63222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720396" y="4114867"/>
            <a:ext cx="1669002" cy="1362655"/>
          </a:xfrm>
          <a:prstGeom prst="bentConnector3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ağlayıcı: Dirsek 10">
            <a:extLst>
              <a:ext uri="{FF2B5EF4-FFF2-40B4-BE49-F238E27FC236}">
                <a16:creationId xmlns:a16="http://schemas.microsoft.com/office/drawing/2014/main" id="{EEA639FA-1FA2-4FBE-69AD-49C49A4D8103}"/>
              </a:ext>
            </a:extLst>
          </p:cNvPr>
          <p:cNvCxnSpPr>
            <a:cxnSpLocks/>
          </p:cNvCxnSpPr>
          <p:nvPr/>
        </p:nvCxnSpPr>
        <p:spPr>
          <a:xfrm flipV="1">
            <a:off x="6720396" y="2352583"/>
            <a:ext cx="1669002" cy="1579371"/>
          </a:xfrm>
          <a:prstGeom prst="bentConnector3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ECB0CB12-BA6A-9787-1135-0A27A2190A4A}"/>
              </a:ext>
            </a:extLst>
          </p:cNvPr>
          <p:cNvSpPr/>
          <p:nvPr/>
        </p:nvSpPr>
        <p:spPr>
          <a:xfrm>
            <a:off x="8105313" y="2432482"/>
            <a:ext cx="3835153" cy="3045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000000"/>
                </a:solidFill>
              </a:rPr>
              <a:t>İyi El Hijyeni Uygulamaları</a:t>
            </a:r>
          </a:p>
          <a:p>
            <a:pPr algn="ctr"/>
            <a:r>
              <a:rPr lang="tr-TR" dirty="0">
                <a:solidFill>
                  <a:srgbClr val="000000"/>
                </a:solidFill>
              </a:rPr>
              <a:t>ve</a:t>
            </a:r>
          </a:p>
          <a:p>
            <a:pPr algn="ctr"/>
            <a:r>
              <a:rPr lang="tr-TR" dirty="0">
                <a:solidFill>
                  <a:srgbClr val="000000"/>
                </a:solidFill>
              </a:rPr>
              <a:t>Maliyet etkin diğer enfeksiyon kontrol ve önleme uygulamalarına uyulduğu takdirde </a:t>
            </a:r>
          </a:p>
          <a:p>
            <a:pPr algn="ctr"/>
            <a:endParaRPr lang="tr-TR" dirty="0">
              <a:solidFill>
                <a:srgbClr val="000000"/>
              </a:solidFill>
            </a:endParaRPr>
          </a:p>
          <a:p>
            <a:pPr algn="ctr"/>
            <a:r>
              <a:rPr lang="tr-TR" dirty="0">
                <a:solidFill>
                  <a:srgbClr val="000000"/>
                </a:solidFill>
              </a:rPr>
              <a:t>Sağlık Hizmeti İlişkili Enfeksiyonların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tr-TR" b="1" u="sng" dirty="0">
                <a:solidFill>
                  <a:srgbClr val="7030A0"/>
                </a:solidFill>
              </a:rPr>
              <a:t>%70’i önlenebilir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4DC46-7363-3D2D-D705-CA52177A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El Hijyeninin Önemi</a:t>
            </a:r>
            <a:endParaRPr lang="en-GB" sz="5400" b="1" dirty="0">
              <a:solidFill>
                <a:srgbClr val="5E67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34981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028C85F4-0975-E125-E12E-3EFC514EC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857" y="1974392"/>
            <a:ext cx="7367863" cy="3451047"/>
          </a:xfrm>
          <a:ln w="25400">
            <a:noFill/>
          </a:ln>
        </p:spPr>
        <p:txBody>
          <a:bodyPr>
            <a:normAutofit lnSpcReduction="10000"/>
          </a:bodyPr>
          <a:lstStyle/>
          <a:p>
            <a:pPr marL="0" indent="0">
              <a:buClr>
                <a:srgbClr val="7030A0"/>
              </a:buClr>
              <a:buNone/>
            </a:pPr>
            <a:r>
              <a:rPr lang="tr-TR" sz="2400" b="1" dirty="0">
                <a:solidFill>
                  <a:srgbClr val="7030A0"/>
                </a:solidFill>
              </a:rPr>
              <a:t>Sağlık Kuruluşlarında El Hijyenine Uyum;</a:t>
            </a:r>
          </a:p>
          <a:p>
            <a:pPr marL="0" indent="0">
              <a:buClr>
                <a:srgbClr val="7030A0"/>
              </a:buClr>
              <a:buNone/>
            </a:pPr>
            <a:endParaRPr lang="tr-TR" sz="2400" b="1" dirty="0">
              <a:solidFill>
                <a:srgbClr val="7030A0"/>
              </a:solidFill>
            </a:endParaRP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Sağlık Hizmeti İlişkili Enfeksiyonların önlenmesi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 Mikroorganizma yükünü azaltarak, aseptik ortam sağlanması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 Çapraz kontaminasyonun azaltılması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 Hastane florasında dirençli bakterilerin yaygınlığının azaltılmasını sağlar</a:t>
            </a:r>
          </a:p>
          <a:p>
            <a:endParaRPr lang="tr-TR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D70FF48-737F-921A-C471-56FE960DB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62" y="2286495"/>
            <a:ext cx="3620880" cy="228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E113B-20CA-8B9F-F278-5475ACF8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El Hijyeninin Önemi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6904135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İçerik Yer Tutucusu 4">
            <a:extLst>
              <a:ext uri="{FF2B5EF4-FFF2-40B4-BE49-F238E27FC236}">
                <a16:creationId xmlns:a16="http://schemas.microsoft.com/office/drawing/2014/main" id="{0C552755-7F73-EC24-ED72-76631628FD8E}"/>
              </a:ext>
            </a:extLst>
          </p:cNvPr>
          <p:cNvSpPr txBox="1">
            <a:spLocks/>
          </p:cNvSpPr>
          <p:nvPr/>
        </p:nvSpPr>
        <p:spPr>
          <a:xfrm>
            <a:off x="1097280" y="1987548"/>
            <a:ext cx="3556984" cy="402336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b="1" dirty="0">
                <a:solidFill>
                  <a:srgbClr val="7030A0"/>
                </a:solidFill>
              </a:rPr>
              <a:t>Sağlık Hizmeti İlişkili Enfeksiyonların önlenmesinde;</a:t>
            </a:r>
          </a:p>
          <a:p>
            <a:pPr algn="ctr"/>
            <a:endParaRPr lang="tr-TR" sz="24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tr-TR" sz="2400" b="1" dirty="0">
                <a:solidFill>
                  <a:srgbClr val="000000"/>
                </a:solidFill>
              </a:rPr>
              <a:t>En Etkili</a:t>
            </a:r>
          </a:p>
          <a:p>
            <a:pPr marL="0" indent="0" algn="ctr">
              <a:buNone/>
            </a:pPr>
            <a:r>
              <a:rPr lang="tr-TR" sz="2400" b="1" dirty="0">
                <a:solidFill>
                  <a:srgbClr val="000000"/>
                </a:solidFill>
              </a:rPr>
              <a:t>En Güvenilir</a:t>
            </a:r>
          </a:p>
          <a:p>
            <a:pPr marL="0" indent="0" algn="ctr">
              <a:buNone/>
            </a:pPr>
            <a:r>
              <a:rPr lang="tr-TR" sz="2400" b="1" dirty="0">
                <a:solidFill>
                  <a:srgbClr val="000000"/>
                </a:solidFill>
              </a:rPr>
              <a:t>En Basit</a:t>
            </a:r>
          </a:p>
          <a:p>
            <a:pPr marL="0" indent="0" algn="ctr">
              <a:buNone/>
            </a:pPr>
            <a:r>
              <a:rPr lang="tr-TR" sz="2400" b="1" dirty="0">
                <a:solidFill>
                  <a:srgbClr val="000000"/>
                </a:solidFill>
              </a:rPr>
              <a:t>En Ucuz</a:t>
            </a:r>
          </a:p>
          <a:p>
            <a:pPr marL="0" indent="0" algn="ctr">
              <a:buNone/>
            </a:pPr>
            <a:r>
              <a:rPr lang="tr-TR" sz="2400" dirty="0">
                <a:solidFill>
                  <a:srgbClr val="000000"/>
                </a:solidFill>
              </a:rPr>
              <a:t>yöntem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</p:txBody>
      </p:sp>
      <p:pic>
        <p:nvPicPr>
          <p:cNvPr id="13" name="Picture 2_5" descr="http://www.mapleleaffoods.com/wp-content/themes/maplecorporate/img/img-hand-washing.png">
            <a:extLst>
              <a:ext uri="{FF2B5EF4-FFF2-40B4-BE49-F238E27FC236}">
                <a16:creationId xmlns:a16="http://schemas.microsoft.com/office/drawing/2014/main" id="{B40CA5E9-BB95-DBB3-059B-9A0BCF5BEAB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548553" y="2022992"/>
            <a:ext cx="2254215" cy="161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k: Sağ 7">
            <a:extLst>
              <a:ext uri="{FF2B5EF4-FFF2-40B4-BE49-F238E27FC236}">
                <a16:creationId xmlns:a16="http://schemas.microsoft.com/office/drawing/2014/main" id="{486AEBEB-FB63-20D8-D993-52263EF3D2A9}"/>
              </a:ext>
            </a:extLst>
          </p:cNvPr>
          <p:cNvSpPr/>
          <p:nvPr/>
        </p:nvSpPr>
        <p:spPr>
          <a:xfrm>
            <a:off x="4769405" y="3379405"/>
            <a:ext cx="3158354" cy="1140459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El HİJYENİ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9E5472D-797B-5F17-1568-3478BCF2C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553" y="3949634"/>
            <a:ext cx="2254215" cy="173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8F4A7E-487E-4EA4-50FB-1777D7CF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El Hijyeninin Önemi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457505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64CEFECE-661A-CC8F-945E-AF7247F13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907032"/>
            <a:ext cx="10058400" cy="3566160"/>
          </a:xfrm>
          <a:solidFill>
            <a:srgbClr val="7030A0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/>
          <a:lstStyle/>
          <a:p>
            <a:r>
              <a:rPr lang="tr-TR" b="1" dirty="0">
                <a:solidFill>
                  <a:schemeClr val="bg1"/>
                </a:solidFill>
                <a:latin typeface="+mn-lt"/>
              </a:rPr>
              <a:t>EL HİJYENİ UYGULAMASI</a:t>
            </a:r>
          </a:p>
        </p:txBody>
      </p:sp>
    </p:spTree>
    <p:extLst>
      <p:ext uri="{BB962C8B-B14F-4D97-AF65-F5344CB8AC3E}">
        <p14:creationId xmlns:p14="http://schemas.microsoft.com/office/powerpoint/2010/main" val="2130378482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İçerik Yer Tutucusu 4">
            <a:extLst>
              <a:ext uri="{FF2B5EF4-FFF2-40B4-BE49-F238E27FC236}">
                <a16:creationId xmlns:a16="http://schemas.microsoft.com/office/drawing/2014/main" id="{0C552755-7F73-EC24-ED72-76631628FD8E}"/>
              </a:ext>
            </a:extLst>
          </p:cNvPr>
          <p:cNvSpPr txBox="1">
            <a:spLocks/>
          </p:cNvSpPr>
          <p:nvPr/>
        </p:nvSpPr>
        <p:spPr>
          <a:xfrm>
            <a:off x="1097280" y="1987547"/>
            <a:ext cx="10283893" cy="4023360"/>
          </a:xfrm>
          <a:prstGeom prst="rect">
            <a:avLst/>
          </a:prstGeom>
          <a:ln w="31750"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El temizliğinin herhangi bir eylemini ifade eden genel bir terimdir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endParaRPr lang="tr-TR" sz="2400" dirty="0">
              <a:solidFill>
                <a:srgbClr val="000000"/>
              </a:solidFill>
            </a:endParaRP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Ellerde mikroorganizmaların çoğalmasını / yerleşmesini engellemeyi amaçlayan alkol bazlı bir el antiseptiği ile el ovma veya sabun ve su ile el yıkama eylemidir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9" name="Picture 2_5">
            <a:extLst>
              <a:ext uri="{FF2B5EF4-FFF2-40B4-BE49-F238E27FC236}">
                <a16:creationId xmlns:a16="http://schemas.microsoft.com/office/drawing/2014/main" id="{E86FA221-ACB0-3F0A-5050-690D83D94EC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366828" y="3917726"/>
            <a:ext cx="4032470" cy="1939333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3B137-6419-4B3A-019A-60836E49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97AC1F3-76EA-C621-6B03-8209675C1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02" y="3831447"/>
            <a:ext cx="2743028" cy="2111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77401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2">
            <a:extLst>
              <a:ext uri="{FF2B5EF4-FFF2-40B4-BE49-F238E27FC236}">
                <a16:creationId xmlns:a16="http://schemas.microsoft.com/office/drawing/2014/main" id="{410E6C93-001C-E3BC-C69B-7A9B014070CF}"/>
              </a:ext>
            </a:extLst>
          </p:cNvPr>
          <p:cNvSpPr/>
          <p:nvPr/>
        </p:nvSpPr>
        <p:spPr>
          <a:xfrm>
            <a:off x="1097280" y="2188108"/>
            <a:ext cx="4373853" cy="39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1166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tr-TR" sz="2400" b="1" dirty="0">
                <a:solidFill>
                  <a:srgbClr val="000000"/>
                </a:solidFill>
              </a:rPr>
              <a:t>Ellerde gözle görülür kirlenme varlığında;</a:t>
            </a:r>
          </a:p>
          <a:p>
            <a:pPr marL="1166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tr-TR" sz="2400" b="1" dirty="0">
                <a:solidFill>
                  <a:srgbClr val="000000"/>
                </a:solidFill>
              </a:rPr>
              <a:t>Su ve sabun ile el yıkama</a:t>
            </a: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599"/>
              </a:spcAft>
            </a:pPr>
            <a:endParaRPr lang="tr-TR" sz="2400" b="0" strike="noStrike" spc="-1" dirty="0">
              <a:latin typeface="Arial"/>
            </a:endParaRPr>
          </a:p>
        </p:txBody>
      </p:sp>
      <p:pic>
        <p:nvPicPr>
          <p:cNvPr id="15" name="Picture 2_5">
            <a:extLst>
              <a:ext uri="{FF2B5EF4-FFF2-40B4-BE49-F238E27FC236}">
                <a16:creationId xmlns:a16="http://schemas.microsoft.com/office/drawing/2014/main" id="{6C7C525E-1742-BF71-963B-C193CE87274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263269" y="4071574"/>
            <a:ext cx="4032470" cy="1939333"/>
          </a:xfrm>
          <a:prstGeom prst="rect">
            <a:avLst/>
          </a:prstGeom>
          <a:ln>
            <a:noFill/>
          </a:ln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9FB88B1C-DA7E-AC57-8CCE-967803DC6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23725" r="5707" b="12500"/>
          <a:stretch/>
        </p:blipFill>
        <p:spPr bwMode="auto">
          <a:xfrm>
            <a:off x="6834569" y="1889208"/>
            <a:ext cx="4373853" cy="43718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88CCB-255C-3AB3-7122-75F52BAC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8898709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2">
            <a:extLst>
              <a:ext uri="{FF2B5EF4-FFF2-40B4-BE49-F238E27FC236}">
                <a16:creationId xmlns:a16="http://schemas.microsoft.com/office/drawing/2014/main" id="{410E6C93-001C-E3BC-C69B-7A9B014070CF}"/>
              </a:ext>
            </a:extLst>
          </p:cNvPr>
          <p:cNvSpPr/>
          <p:nvPr/>
        </p:nvSpPr>
        <p:spPr>
          <a:xfrm>
            <a:off x="1372766" y="2188108"/>
            <a:ext cx="4179016" cy="39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tr-TR" sz="2400" b="1" dirty="0">
                <a:solidFill>
                  <a:srgbClr val="000000"/>
                </a:solidFill>
              </a:rPr>
              <a:t>Ellerde gözle görülür kirlenme yoksa;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tr-TR" sz="2400" b="1" dirty="0">
                <a:solidFill>
                  <a:srgbClr val="000000"/>
                </a:solidFill>
              </a:rPr>
              <a:t>A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tr-TR" sz="2400" b="1" dirty="0">
                <a:solidFill>
                  <a:srgbClr val="000000"/>
                </a:solidFill>
              </a:rPr>
              <a:t>kol bazlı el antiseptikleri ile el ovalama</a:t>
            </a: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599"/>
              </a:spcAft>
            </a:pPr>
            <a:endParaRPr lang="tr-TR" sz="2400" b="0" strike="noStrike" spc="-1" dirty="0">
              <a:latin typeface="Arial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2559276-39F7-CB9C-027E-B1DF3906F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492" y="4172608"/>
            <a:ext cx="2970237" cy="193933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0D6D035-1AB4-D392-EB10-4476225BD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777" y="1837678"/>
            <a:ext cx="4768354" cy="4423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22D70D-1AFE-615C-E779-B1E9D4CC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6087336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62">
            <a:extLst>
              <a:ext uri="{FF2B5EF4-FFF2-40B4-BE49-F238E27FC236}">
                <a16:creationId xmlns:a16="http://schemas.microsoft.com/office/drawing/2014/main" id="{FB43613B-9B1E-E57C-CF79-96BF7134E710}"/>
              </a:ext>
            </a:extLst>
          </p:cNvPr>
          <p:cNvSpPr/>
          <p:nvPr/>
        </p:nvSpPr>
        <p:spPr>
          <a:xfrm>
            <a:off x="324717" y="1737360"/>
            <a:ext cx="2687563" cy="1198811"/>
          </a:xfrm>
          <a:custGeom>
            <a:avLst/>
            <a:gdLst>
              <a:gd name="connsiteX0" fmla="*/ 134874 w 1477899"/>
              <a:gd name="connsiteY0" fmla="*/ 1432941 h 1446955"/>
              <a:gd name="connsiteX1" fmla="*/ 1477899 w 1477899"/>
              <a:gd name="connsiteY1" fmla="*/ 1262539 h 1446955"/>
              <a:gd name="connsiteX2" fmla="*/ 1304639 w 1477899"/>
              <a:gd name="connsiteY2" fmla="*/ 0 h 1446955"/>
              <a:gd name="connsiteX3" fmla="*/ 0 w 1477899"/>
              <a:gd name="connsiteY3" fmla="*/ 217075 h 1446955"/>
              <a:gd name="connsiteX4" fmla="*/ 14288 w 1477899"/>
              <a:gd name="connsiteY4" fmla="*/ 338900 h 1446955"/>
              <a:gd name="connsiteX5" fmla="*/ 134969 w 1477899"/>
              <a:gd name="connsiteY5" fmla="*/ 1432941 h 1446955"/>
              <a:gd name="connsiteX0" fmla="*/ 134969 w 1477899"/>
              <a:gd name="connsiteY0" fmla="*/ 1432941 h 1432941"/>
              <a:gd name="connsiteX1" fmla="*/ 1477899 w 1477899"/>
              <a:gd name="connsiteY1" fmla="*/ 1262539 h 1432941"/>
              <a:gd name="connsiteX2" fmla="*/ 1304639 w 1477899"/>
              <a:gd name="connsiteY2" fmla="*/ 0 h 1432941"/>
              <a:gd name="connsiteX3" fmla="*/ 0 w 1477899"/>
              <a:gd name="connsiteY3" fmla="*/ 217075 h 1432941"/>
              <a:gd name="connsiteX4" fmla="*/ 14288 w 1477899"/>
              <a:gd name="connsiteY4" fmla="*/ 338900 h 1432941"/>
              <a:gd name="connsiteX5" fmla="*/ 134969 w 1477899"/>
              <a:gd name="connsiteY5" fmla="*/ 1432941 h 1432941"/>
              <a:gd name="connsiteX0" fmla="*/ 17042 w 1477899"/>
              <a:gd name="connsiteY0" fmla="*/ 1432941 h 1432941"/>
              <a:gd name="connsiteX1" fmla="*/ 1477899 w 1477899"/>
              <a:gd name="connsiteY1" fmla="*/ 1262539 h 1432941"/>
              <a:gd name="connsiteX2" fmla="*/ 1304639 w 1477899"/>
              <a:gd name="connsiteY2" fmla="*/ 0 h 1432941"/>
              <a:gd name="connsiteX3" fmla="*/ 0 w 1477899"/>
              <a:gd name="connsiteY3" fmla="*/ 217075 h 1432941"/>
              <a:gd name="connsiteX4" fmla="*/ 14288 w 1477899"/>
              <a:gd name="connsiteY4" fmla="*/ 338900 h 1432941"/>
              <a:gd name="connsiteX5" fmla="*/ 17042 w 1477899"/>
              <a:gd name="connsiteY5" fmla="*/ 1432941 h 1432941"/>
              <a:gd name="connsiteX0" fmla="*/ 17042 w 1477899"/>
              <a:gd name="connsiteY0" fmla="*/ 1432941 h 1432941"/>
              <a:gd name="connsiteX1" fmla="*/ 1477899 w 1477899"/>
              <a:gd name="connsiteY1" fmla="*/ 1262539 h 1432941"/>
              <a:gd name="connsiteX2" fmla="*/ 1304639 w 1477899"/>
              <a:gd name="connsiteY2" fmla="*/ 0 h 1432941"/>
              <a:gd name="connsiteX3" fmla="*/ 0 w 1477899"/>
              <a:gd name="connsiteY3" fmla="*/ 217075 h 1432941"/>
              <a:gd name="connsiteX4" fmla="*/ 17042 w 1477899"/>
              <a:gd name="connsiteY4" fmla="*/ 1432941 h 1432941"/>
              <a:gd name="connsiteX0" fmla="*/ 17042 w 1477899"/>
              <a:gd name="connsiteY0" fmla="*/ 1242125 h 1242125"/>
              <a:gd name="connsiteX1" fmla="*/ 1477899 w 1477899"/>
              <a:gd name="connsiteY1" fmla="*/ 1071723 h 1242125"/>
              <a:gd name="connsiteX2" fmla="*/ 1016928 w 1477899"/>
              <a:gd name="connsiteY2" fmla="*/ 13370 h 1242125"/>
              <a:gd name="connsiteX3" fmla="*/ 0 w 1477899"/>
              <a:gd name="connsiteY3" fmla="*/ 26259 h 1242125"/>
              <a:gd name="connsiteX4" fmla="*/ 17042 w 1477899"/>
              <a:gd name="connsiteY4" fmla="*/ 1242125 h 1242125"/>
              <a:gd name="connsiteX0" fmla="*/ 17042 w 1025320"/>
              <a:gd name="connsiteY0" fmla="*/ 1242125 h 1242125"/>
              <a:gd name="connsiteX1" fmla="*/ 1025320 w 1025320"/>
              <a:gd name="connsiteY1" fmla="*/ 1124989 h 1242125"/>
              <a:gd name="connsiteX2" fmla="*/ 1016928 w 1025320"/>
              <a:gd name="connsiteY2" fmla="*/ 13370 h 1242125"/>
              <a:gd name="connsiteX3" fmla="*/ 0 w 1025320"/>
              <a:gd name="connsiteY3" fmla="*/ 26259 h 1242125"/>
              <a:gd name="connsiteX4" fmla="*/ 17042 w 1025320"/>
              <a:gd name="connsiteY4" fmla="*/ 1242125 h 1242125"/>
              <a:gd name="connsiteX0" fmla="*/ 13810 w 1022088"/>
              <a:gd name="connsiteY0" fmla="*/ 1228755 h 1228755"/>
              <a:gd name="connsiteX1" fmla="*/ 1022088 w 1022088"/>
              <a:gd name="connsiteY1" fmla="*/ 1111619 h 1228755"/>
              <a:gd name="connsiteX2" fmla="*/ 1013696 w 1022088"/>
              <a:gd name="connsiteY2" fmla="*/ 0 h 1228755"/>
              <a:gd name="connsiteX3" fmla="*/ 0 w 1022088"/>
              <a:gd name="connsiteY3" fmla="*/ 128299 h 1228755"/>
              <a:gd name="connsiteX4" fmla="*/ 13810 w 1022088"/>
              <a:gd name="connsiteY4" fmla="*/ 1228755 h 1228755"/>
              <a:gd name="connsiteX0" fmla="*/ 17043 w 1025321"/>
              <a:gd name="connsiteY0" fmla="*/ 1228755 h 1228755"/>
              <a:gd name="connsiteX1" fmla="*/ 1025321 w 1025321"/>
              <a:gd name="connsiteY1" fmla="*/ 1111619 h 1228755"/>
              <a:gd name="connsiteX2" fmla="*/ 1016929 w 1025321"/>
              <a:gd name="connsiteY2" fmla="*/ 0 h 1228755"/>
              <a:gd name="connsiteX3" fmla="*/ 0 w 1025321"/>
              <a:gd name="connsiteY3" fmla="*/ 39522 h 1228755"/>
              <a:gd name="connsiteX4" fmla="*/ 17043 w 1025321"/>
              <a:gd name="connsiteY4" fmla="*/ 1228755 h 1228755"/>
              <a:gd name="connsiteX0" fmla="*/ 17043 w 1025321"/>
              <a:gd name="connsiteY0" fmla="*/ 1228755 h 1228755"/>
              <a:gd name="connsiteX1" fmla="*/ 1025321 w 1025321"/>
              <a:gd name="connsiteY1" fmla="*/ 1218151 h 1228755"/>
              <a:gd name="connsiteX2" fmla="*/ 1016929 w 1025321"/>
              <a:gd name="connsiteY2" fmla="*/ 0 h 1228755"/>
              <a:gd name="connsiteX3" fmla="*/ 0 w 1025321"/>
              <a:gd name="connsiteY3" fmla="*/ 39522 h 1228755"/>
              <a:gd name="connsiteX4" fmla="*/ 17043 w 1025321"/>
              <a:gd name="connsiteY4" fmla="*/ 1228755 h 1228755"/>
              <a:gd name="connsiteX0" fmla="*/ 17043 w 1025321"/>
              <a:gd name="connsiteY0" fmla="*/ 1131101 h 1218151"/>
              <a:gd name="connsiteX1" fmla="*/ 1025321 w 1025321"/>
              <a:gd name="connsiteY1" fmla="*/ 1218151 h 1218151"/>
              <a:gd name="connsiteX2" fmla="*/ 1016929 w 1025321"/>
              <a:gd name="connsiteY2" fmla="*/ 0 h 1218151"/>
              <a:gd name="connsiteX3" fmla="*/ 0 w 1025321"/>
              <a:gd name="connsiteY3" fmla="*/ 39522 h 1218151"/>
              <a:gd name="connsiteX4" fmla="*/ 17043 w 1025321"/>
              <a:gd name="connsiteY4" fmla="*/ 1131101 h 1218151"/>
              <a:gd name="connsiteX0" fmla="*/ 13810 w 1025321"/>
              <a:gd name="connsiteY0" fmla="*/ 1308655 h 1308655"/>
              <a:gd name="connsiteX1" fmla="*/ 1025321 w 1025321"/>
              <a:gd name="connsiteY1" fmla="*/ 1218151 h 1308655"/>
              <a:gd name="connsiteX2" fmla="*/ 1016929 w 1025321"/>
              <a:gd name="connsiteY2" fmla="*/ 0 h 1308655"/>
              <a:gd name="connsiteX3" fmla="*/ 0 w 1025321"/>
              <a:gd name="connsiteY3" fmla="*/ 39522 h 1308655"/>
              <a:gd name="connsiteX4" fmla="*/ 13810 w 1025321"/>
              <a:gd name="connsiteY4" fmla="*/ 1308655 h 1308655"/>
              <a:gd name="connsiteX0" fmla="*/ 13810 w 1025321"/>
              <a:gd name="connsiteY0" fmla="*/ 1299777 h 1299777"/>
              <a:gd name="connsiteX1" fmla="*/ 1025321 w 1025321"/>
              <a:gd name="connsiteY1" fmla="*/ 1209273 h 1299777"/>
              <a:gd name="connsiteX2" fmla="*/ 987835 w 1025321"/>
              <a:gd name="connsiteY2" fmla="*/ 0 h 1299777"/>
              <a:gd name="connsiteX3" fmla="*/ 0 w 1025321"/>
              <a:gd name="connsiteY3" fmla="*/ 30644 h 1299777"/>
              <a:gd name="connsiteX4" fmla="*/ 13810 w 1025321"/>
              <a:gd name="connsiteY4" fmla="*/ 1299777 h 1299777"/>
              <a:gd name="connsiteX0" fmla="*/ 13810 w 1025321"/>
              <a:gd name="connsiteY0" fmla="*/ 1299777 h 1299777"/>
              <a:gd name="connsiteX1" fmla="*/ 1025321 w 1025321"/>
              <a:gd name="connsiteY1" fmla="*/ 1164884 h 1299777"/>
              <a:gd name="connsiteX2" fmla="*/ 987835 w 1025321"/>
              <a:gd name="connsiteY2" fmla="*/ 0 h 1299777"/>
              <a:gd name="connsiteX3" fmla="*/ 0 w 1025321"/>
              <a:gd name="connsiteY3" fmla="*/ 30644 h 1299777"/>
              <a:gd name="connsiteX4" fmla="*/ 13810 w 1025321"/>
              <a:gd name="connsiteY4" fmla="*/ 1299777 h 1299777"/>
              <a:gd name="connsiteX0" fmla="*/ 13810 w 1025321"/>
              <a:gd name="connsiteY0" fmla="*/ 1299777 h 1299777"/>
              <a:gd name="connsiteX1" fmla="*/ 1025321 w 1025321"/>
              <a:gd name="connsiteY1" fmla="*/ 1164884 h 1299777"/>
              <a:gd name="connsiteX2" fmla="*/ 987835 w 1025321"/>
              <a:gd name="connsiteY2" fmla="*/ 0 h 1299777"/>
              <a:gd name="connsiteX3" fmla="*/ 0 w 1025321"/>
              <a:gd name="connsiteY3" fmla="*/ 30644 h 1299777"/>
              <a:gd name="connsiteX4" fmla="*/ 13810 w 1025321"/>
              <a:gd name="connsiteY4" fmla="*/ 1299777 h 1299777"/>
              <a:gd name="connsiteX0" fmla="*/ 13810 w 1025321"/>
              <a:gd name="connsiteY0" fmla="*/ 1299777 h 1299777"/>
              <a:gd name="connsiteX1" fmla="*/ 1025321 w 1025321"/>
              <a:gd name="connsiteY1" fmla="*/ 1164884 h 1299777"/>
              <a:gd name="connsiteX2" fmla="*/ 987835 w 1025321"/>
              <a:gd name="connsiteY2" fmla="*/ 0 h 1299777"/>
              <a:gd name="connsiteX3" fmla="*/ 0 w 1025321"/>
              <a:gd name="connsiteY3" fmla="*/ 101666 h 1299777"/>
              <a:gd name="connsiteX4" fmla="*/ 13810 w 1025321"/>
              <a:gd name="connsiteY4" fmla="*/ 1299777 h 1299777"/>
              <a:gd name="connsiteX0" fmla="*/ 13810 w 1025321"/>
              <a:gd name="connsiteY0" fmla="*/ 1219878 h 1219878"/>
              <a:gd name="connsiteX1" fmla="*/ 1025321 w 1025321"/>
              <a:gd name="connsiteY1" fmla="*/ 1164884 h 1219878"/>
              <a:gd name="connsiteX2" fmla="*/ 987835 w 1025321"/>
              <a:gd name="connsiteY2" fmla="*/ 0 h 1219878"/>
              <a:gd name="connsiteX3" fmla="*/ 0 w 1025321"/>
              <a:gd name="connsiteY3" fmla="*/ 101666 h 1219878"/>
              <a:gd name="connsiteX4" fmla="*/ 13810 w 1025321"/>
              <a:gd name="connsiteY4" fmla="*/ 1219878 h 1219878"/>
              <a:gd name="connsiteX0" fmla="*/ 13810 w 1025321"/>
              <a:gd name="connsiteY0" fmla="*/ 1219878 h 1274064"/>
              <a:gd name="connsiteX1" fmla="*/ 1025321 w 1025321"/>
              <a:gd name="connsiteY1" fmla="*/ 1164884 h 1274064"/>
              <a:gd name="connsiteX2" fmla="*/ 987835 w 1025321"/>
              <a:gd name="connsiteY2" fmla="*/ 0 h 1274064"/>
              <a:gd name="connsiteX3" fmla="*/ 0 w 1025321"/>
              <a:gd name="connsiteY3" fmla="*/ 101666 h 1274064"/>
              <a:gd name="connsiteX4" fmla="*/ 13810 w 1025321"/>
              <a:gd name="connsiteY4" fmla="*/ 1219878 h 1274064"/>
              <a:gd name="connsiteX0" fmla="*/ 13810 w 1025321"/>
              <a:gd name="connsiteY0" fmla="*/ 1219878 h 1274064"/>
              <a:gd name="connsiteX1" fmla="*/ 1025321 w 1025321"/>
              <a:gd name="connsiteY1" fmla="*/ 1164884 h 1274064"/>
              <a:gd name="connsiteX2" fmla="*/ 987835 w 1025321"/>
              <a:gd name="connsiteY2" fmla="*/ 0 h 1274064"/>
              <a:gd name="connsiteX3" fmla="*/ 0 w 1025321"/>
              <a:gd name="connsiteY3" fmla="*/ 101666 h 1274064"/>
              <a:gd name="connsiteX4" fmla="*/ 13810 w 1025321"/>
              <a:gd name="connsiteY4" fmla="*/ 1219878 h 1274064"/>
              <a:gd name="connsiteX0" fmla="*/ 13810 w 1025321"/>
              <a:gd name="connsiteY0" fmla="*/ 1219878 h 1284406"/>
              <a:gd name="connsiteX1" fmla="*/ 1025321 w 1025321"/>
              <a:gd name="connsiteY1" fmla="*/ 1164884 h 1284406"/>
              <a:gd name="connsiteX2" fmla="*/ 987835 w 1025321"/>
              <a:gd name="connsiteY2" fmla="*/ 0 h 1284406"/>
              <a:gd name="connsiteX3" fmla="*/ 0 w 1025321"/>
              <a:gd name="connsiteY3" fmla="*/ 101666 h 1284406"/>
              <a:gd name="connsiteX4" fmla="*/ 13810 w 1025321"/>
              <a:gd name="connsiteY4" fmla="*/ 1219878 h 1284406"/>
              <a:gd name="connsiteX0" fmla="*/ 13810 w 1025321"/>
              <a:gd name="connsiteY0" fmla="*/ 1219878 h 1284406"/>
              <a:gd name="connsiteX1" fmla="*/ 1025321 w 1025321"/>
              <a:gd name="connsiteY1" fmla="*/ 1164884 h 1284406"/>
              <a:gd name="connsiteX2" fmla="*/ 987835 w 1025321"/>
              <a:gd name="connsiteY2" fmla="*/ 0 h 1284406"/>
              <a:gd name="connsiteX3" fmla="*/ 0 w 1025321"/>
              <a:gd name="connsiteY3" fmla="*/ 101666 h 1284406"/>
              <a:gd name="connsiteX4" fmla="*/ 13810 w 1025321"/>
              <a:gd name="connsiteY4" fmla="*/ 1219878 h 1284406"/>
              <a:gd name="connsiteX0" fmla="*/ 13810 w 1025321"/>
              <a:gd name="connsiteY0" fmla="*/ 1219878 h 1284406"/>
              <a:gd name="connsiteX1" fmla="*/ 1025321 w 1025321"/>
              <a:gd name="connsiteY1" fmla="*/ 1164884 h 1284406"/>
              <a:gd name="connsiteX2" fmla="*/ 987835 w 1025321"/>
              <a:gd name="connsiteY2" fmla="*/ 0 h 1284406"/>
              <a:gd name="connsiteX3" fmla="*/ 0 w 1025321"/>
              <a:gd name="connsiteY3" fmla="*/ 101666 h 1284406"/>
              <a:gd name="connsiteX4" fmla="*/ 13810 w 1025321"/>
              <a:gd name="connsiteY4" fmla="*/ 1219878 h 1284406"/>
              <a:gd name="connsiteX0" fmla="*/ 13810 w 1025321"/>
              <a:gd name="connsiteY0" fmla="*/ 1219878 h 1284406"/>
              <a:gd name="connsiteX1" fmla="*/ 1025321 w 1025321"/>
              <a:gd name="connsiteY1" fmla="*/ 1164884 h 1284406"/>
              <a:gd name="connsiteX2" fmla="*/ 987835 w 1025321"/>
              <a:gd name="connsiteY2" fmla="*/ 0 h 1284406"/>
              <a:gd name="connsiteX3" fmla="*/ 0 w 1025321"/>
              <a:gd name="connsiteY3" fmla="*/ 101666 h 1284406"/>
              <a:gd name="connsiteX4" fmla="*/ 13810 w 1025321"/>
              <a:gd name="connsiteY4" fmla="*/ 1219878 h 1284406"/>
              <a:gd name="connsiteX0" fmla="*/ 13810 w 1018978"/>
              <a:gd name="connsiteY0" fmla="*/ 1219878 h 1278276"/>
              <a:gd name="connsiteX1" fmla="*/ 1018978 w 1018978"/>
              <a:gd name="connsiteY1" fmla="*/ 1138758 h 1278276"/>
              <a:gd name="connsiteX2" fmla="*/ 987835 w 1018978"/>
              <a:gd name="connsiteY2" fmla="*/ 0 h 1278276"/>
              <a:gd name="connsiteX3" fmla="*/ 0 w 1018978"/>
              <a:gd name="connsiteY3" fmla="*/ 101666 h 1278276"/>
              <a:gd name="connsiteX4" fmla="*/ 13810 w 1018978"/>
              <a:gd name="connsiteY4" fmla="*/ 1219878 h 1278276"/>
              <a:gd name="connsiteX0" fmla="*/ 13810 w 1018978"/>
              <a:gd name="connsiteY0" fmla="*/ 1219878 h 1278276"/>
              <a:gd name="connsiteX1" fmla="*/ 1018978 w 1018978"/>
              <a:gd name="connsiteY1" fmla="*/ 1138758 h 1278276"/>
              <a:gd name="connsiteX2" fmla="*/ 987835 w 1018978"/>
              <a:gd name="connsiteY2" fmla="*/ 0 h 1278276"/>
              <a:gd name="connsiteX3" fmla="*/ 0 w 1018978"/>
              <a:gd name="connsiteY3" fmla="*/ 101666 h 1278276"/>
              <a:gd name="connsiteX4" fmla="*/ 13810 w 1018978"/>
              <a:gd name="connsiteY4" fmla="*/ 1219878 h 1278276"/>
              <a:gd name="connsiteX0" fmla="*/ 13810 w 1018978"/>
              <a:gd name="connsiteY0" fmla="*/ 1219878 h 1278276"/>
              <a:gd name="connsiteX1" fmla="*/ 1018978 w 1018978"/>
              <a:gd name="connsiteY1" fmla="*/ 1138758 h 1278276"/>
              <a:gd name="connsiteX2" fmla="*/ 987835 w 1018978"/>
              <a:gd name="connsiteY2" fmla="*/ 0 h 1278276"/>
              <a:gd name="connsiteX3" fmla="*/ 0 w 1018978"/>
              <a:gd name="connsiteY3" fmla="*/ 101666 h 1278276"/>
              <a:gd name="connsiteX4" fmla="*/ 13810 w 1018978"/>
              <a:gd name="connsiteY4" fmla="*/ 1219878 h 127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978" h="1278276">
                <a:moveTo>
                  <a:pt x="13810" y="1219878"/>
                </a:moveTo>
                <a:cubicBezTo>
                  <a:pt x="199043" y="1361345"/>
                  <a:pt x="685040" y="1210355"/>
                  <a:pt x="1018978" y="1138758"/>
                </a:cubicBezTo>
                <a:cubicBezTo>
                  <a:pt x="1003496" y="768218"/>
                  <a:pt x="1000330" y="379417"/>
                  <a:pt x="987835" y="0"/>
                </a:cubicBezTo>
                <a:cubicBezTo>
                  <a:pt x="676463" y="36195"/>
                  <a:pt x="445776" y="41869"/>
                  <a:pt x="0" y="101666"/>
                </a:cubicBezTo>
                <a:cubicBezTo>
                  <a:pt x="14117" y="491820"/>
                  <a:pt x="22138" y="767242"/>
                  <a:pt x="13810" y="1219878"/>
                </a:cubicBezTo>
                <a:close/>
              </a:path>
            </a:pathLst>
          </a:custGeom>
          <a:solidFill>
            <a:srgbClr val="FF99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r"/>
            <a:r>
              <a:rPr lang="tr-TR" sz="2000" dirty="0">
                <a:solidFill>
                  <a:schemeClr val="bg1"/>
                </a:solidFill>
              </a:rPr>
              <a:t>El Hijyeninde Önemli</a:t>
            </a:r>
          </a:p>
          <a:p>
            <a:pPr algn="r"/>
            <a:r>
              <a:rPr lang="tr-TR" sz="2000" dirty="0">
                <a:solidFill>
                  <a:schemeClr val="bg1"/>
                </a:solidFill>
              </a:rPr>
              <a:t>Noktalar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Freeform: Shape 68">
            <a:extLst>
              <a:ext uri="{FF2B5EF4-FFF2-40B4-BE49-F238E27FC236}">
                <a16:creationId xmlns:a16="http://schemas.microsoft.com/office/drawing/2014/main" id="{0E33C198-7DC2-533E-A21E-FBDE7550EA8F}"/>
              </a:ext>
            </a:extLst>
          </p:cNvPr>
          <p:cNvSpPr/>
          <p:nvPr/>
        </p:nvSpPr>
        <p:spPr>
          <a:xfrm>
            <a:off x="588877" y="1526164"/>
            <a:ext cx="420285" cy="612065"/>
          </a:xfrm>
          <a:custGeom>
            <a:avLst/>
            <a:gdLst>
              <a:gd name="connsiteX0" fmla="*/ 125289 w 420285"/>
              <a:gd name="connsiteY0" fmla="*/ 169684 h 752332"/>
              <a:gd name="connsiteX1" fmla="*/ 134148 w 420285"/>
              <a:gd name="connsiteY1" fmla="*/ 185400 h 752332"/>
              <a:gd name="connsiteX2" fmla="*/ 134433 w 420285"/>
              <a:gd name="connsiteY2" fmla="*/ 185400 h 752332"/>
              <a:gd name="connsiteX3" fmla="*/ 77283 w 420285"/>
              <a:gd name="connsiteY3" fmla="*/ 380567 h 752332"/>
              <a:gd name="connsiteX4" fmla="*/ 16419 w 420285"/>
              <a:gd name="connsiteY4" fmla="*/ 588308 h 752332"/>
              <a:gd name="connsiteX5" fmla="*/ 100334 w 420285"/>
              <a:gd name="connsiteY5" fmla="*/ 735945 h 752332"/>
              <a:gd name="connsiteX6" fmla="*/ 250638 w 420285"/>
              <a:gd name="connsiteY6" fmla="*/ 656888 h 752332"/>
              <a:gd name="connsiteX7" fmla="*/ 318552 w 420285"/>
              <a:gd name="connsiteY7" fmla="*/ 425049 h 752332"/>
              <a:gd name="connsiteX8" fmla="*/ 368653 w 420285"/>
              <a:gd name="connsiteY8" fmla="*/ 254075 h 752332"/>
              <a:gd name="connsiteX9" fmla="*/ 368844 w 420285"/>
              <a:gd name="connsiteY9" fmla="*/ 254075 h 752332"/>
              <a:gd name="connsiteX10" fmla="*/ 403896 w 420285"/>
              <a:gd name="connsiteY10" fmla="*/ 134537 h 752332"/>
              <a:gd name="connsiteX11" fmla="*/ 337030 w 420285"/>
              <a:gd name="connsiteY11" fmla="*/ 16903 h 752332"/>
              <a:gd name="connsiteX12" fmla="*/ 217301 w 420285"/>
              <a:gd name="connsiteY12" fmla="*/ 79863 h 752332"/>
              <a:gd name="connsiteX13" fmla="*/ 182249 w 420285"/>
              <a:gd name="connsiteY13" fmla="*/ 199497 h 752332"/>
              <a:gd name="connsiteX14" fmla="*/ 182058 w 420285"/>
              <a:gd name="connsiteY14" fmla="*/ 199497 h 752332"/>
              <a:gd name="connsiteX15" fmla="*/ 126337 w 420285"/>
              <a:gd name="connsiteY15" fmla="*/ 389616 h 752332"/>
              <a:gd name="connsiteX16" fmla="*/ 115383 w 420285"/>
              <a:gd name="connsiteY16" fmla="*/ 386568 h 752332"/>
              <a:gd name="connsiteX17" fmla="*/ 209109 w 420285"/>
              <a:gd name="connsiteY17" fmla="*/ 66433 h 752332"/>
              <a:gd name="connsiteX18" fmla="*/ 330553 w 420285"/>
              <a:gd name="connsiteY18" fmla="*/ 2615 h 752332"/>
              <a:gd name="connsiteX19" fmla="*/ 419707 w 420285"/>
              <a:gd name="connsiteY19" fmla="*/ 125107 h 752332"/>
              <a:gd name="connsiteX20" fmla="*/ 331125 w 420285"/>
              <a:gd name="connsiteY20" fmla="*/ 427430 h 752332"/>
              <a:gd name="connsiteX21" fmla="*/ 261402 w 420285"/>
              <a:gd name="connsiteY21" fmla="*/ 665365 h 752332"/>
              <a:gd name="connsiteX22" fmla="*/ 104906 w 420285"/>
              <a:gd name="connsiteY22" fmla="*/ 750042 h 752332"/>
              <a:gd name="connsiteX23" fmla="*/ 5084 w 420285"/>
              <a:gd name="connsiteY23" fmla="*/ 576878 h 752332"/>
              <a:gd name="connsiteX24" fmla="*/ 63282 w 420285"/>
              <a:gd name="connsiteY24" fmla="*/ 378186 h 752332"/>
              <a:gd name="connsiteX25" fmla="*/ 124337 w 420285"/>
              <a:gd name="connsiteY25" fmla="*/ 169779 h 752332"/>
              <a:gd name="connsiteX26" fmla="*/ 125099 w 420285"/>
              <a:gd name="connsiteY26" fmla="*/ 169779 h 75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20285" h="752332">
                <a:moveTo>
                  <a:pt x="125289" y="169684"/>
                </a:moveTo>
                <a:cubicBezTo>
                  <a:pt x="132147" y="171684"/>
                  <a:pt x="136148" y="178733"/>
                  <a:pt x="134148" y="185400"/>
                </a:cubicBezTo>
                <a:lnTo>
                  <a:pt x="134433" y="185400"/>
                </a:lnTo>
                <a:cubicBezTo>
                  <a:pt x="134433" y="185400"/>
                  <a:pt x="77283" y="380567"/>
                  <a:pt x="77283" y="380567"/>
                </a:cubicBezTo>
                <a:lnTo>
                  <a:pt x="16419" y="588308"/>
                </a:lnTo>
                <a:cubicBezTo>
                  <a:pt x="-1869" y="650792"/>
                  <a:pt x="35754" y="717086"/>
                  <a:pt x="100334" y="735945"/>
                </a:cubicBezTo>
                <a:cubicBezTo>
                  <a:pt x="164913" y="754900"/>
                  <a:pt x="232350" y="719372"/>
                  <a:pt x="250638" y="656888"/>
                </a:cubicBezTo>
                <a:lnTo>
                  <a:pt x="318552" y="425049"/>
                </a:lnTo>
                <a:lnTo>
                  <a:pt x="368653" y="254075"/>
                </a:lnTo>
                <a:lnTo>
                  <a:pt x="368844" y="254075"/>
                </a:lnTo>
                <a:cubicBezTo>
                  <a:pt x="368844" y="254075"/>
                  <a:pt x="403896" y="134537"/>
                  <a:pt x="403896" y="134537"/>
                </a:cubicBezTo>
                <a:cubicBezTo>
                  <a:pt x="418564" y="84721"/>
                  <a:pt x="388465" y="31952"/>
                  <a:pt x="337030" y="16903"/>
                </a:cubicBezTo>
                <a:cubicBezTo>
                  <a:pt x="285595" y="1853"/>
                  <a:pt x="231874" y="30047"/>
                  <a:pt x="217301" y="79863"/>
                </a:cubicBezTo>
                <a:lnTo>
                  <a:pt x="182249" y="199497"/>
                </a:lnTo>
                <a:lnTo>
                  <a:pt x="182058" y="199497"/>
                </a:lnTo>
                <a:cubicBezTo>
                  <a:pt x="182058" y="199497"/>
                  <a:pt x="126337" y="389616"/>
                  <a:pt x="126337" y="389616"/>
                </a:cubicBezTo>
                <a:lnTo>
                  <a:pt x="115383" y="386568"/>
                </a:lnTo>
                <a:lnTo>
                  <a:pt x="209109" y="66433"/>
                </a:lnTo>
                <a:cubicBezTo>
                  <a:pt x="249210" y="-19768"/>
                  <a:pt x="330553" y="2615"/>
                  <a:pt x="330553" y="2615"/>
                </a:cubicBezTo>
                <a:cubicBezTo>
                  <a:pt x="433137" y="28047"/>
                  <a:pt x="419707" y="125107"/>
                  <a:pt x="419707" y="125107"/>
                </a:cubicBezTo>
                <a:lnTo>
                  <a:pt x="331125" y="427430"/>
                </a:lnTo>
                <a:lnTo>
                  <a:pt x="261402" y="665365"/>
                </a:lnTo>
                <a:cubicBezTo>
                  <a:pt x="215586" y="774236"/>
                  <a:pt x="104906" y="750042"/>
                  <a:pt x="104906" y="750042"/>
                </a:cubicBezTo>
                <a:cubicBezTo>
                  <a:pt x="-34064" y="702131"/>
                  <a:pt x="5084" y="576878"/>
                  <a:pt x="5084" y="576878"/>
                </a:cubicBezTo>
                <a:lnTo>
                  <a:pt x="63282" y="378186"/>
                </a:lnTo>
                <a:lnTo>
                  <a:pt x="124337" y="169779"/>
                </a:lnTo>
                <a:cubicBezTo>
                  <a:pt x="124337" y="169779"/>
                  <a:pt x="124813" y="169779"/>
                  <a:pt x="125099" y="169779"/>
                </a:cubicBezTo>
                <a:close/>
              </a:path>
            </a:pathLst>
          </a:custGeom>
          <a:solidFill>
            <a:srgbClr val="EF414A"/>
          </a:solidFill>
          <a:ln w="0" cap="flat">
            <a:solidFill>
              <a:srgbClr val="EF414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0B05A750-CFB5-002A-D716-675892F9336E}"/>
              </a:ext>
            </a:extLst>
          </p:cNvPr>
          <p:cNvSpPr/>
          <p:nvPr/>
        </p:nvSpPr>
        <p:spPr>
          <a:xfrm>
            <a:off x="3183868" y="1772810"/>
            <a:ext cx="8764292" cy="4554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25000" lnSpcReduction="20000"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r>
              <a:rPr lang="tr-TR" sz="9600" dirty="0">
                <a:solidFill>
                  <a:srgbClr val="000000"/>
                </a:solidFill>
              </a:rPr>
              <a:t>Doğru el hijyeni için tanımlanan el yıkama ve el ovalamadaki tüm adımlara ve süreye uyulmalı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r>
              <a:rPr lang="tr-TR" sz="9600" dirty="0">
                <a:solidFill>
                  <a:srgbClr val="000000"/>
                </a:solidFill>
              </a:rPr>
              <a:t>Alkol bazlı el antiseptikleri ıslak ele uygulanmamalı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r>
              <a:rPr lang="tr-TR" sz="9600" dirty="0">
                <a:solidFill>
                  <a:srgbClr val="000000"/>
                </a:solidFill>
              </a:rPr>
              <a:t>Eldivenli ellerde el hijyeni sağlanmaz, eldiven çıkarıldıktan sonra el hijyeni sağlanmalı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r>
              <a:rPr lang="tr-TR" sz="9600" dirty="0">
                <a:solidFill>
                  <a:srgbClr val="000000"/>
                </a:solidFill>
              </a:rPr>
              <a:t>Cilt reaksiyonlarını azaltmak için;</a:t>
            </a:r>
          </a:p>
          <a:p>
            <a:pPr marL="1143000" indent="-11430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tr-TR" sz="7400" dirty="0">
                <a:solidFill>
                  <a:srgbClr val="000000"/>
                </a:solidFill>
              </a:rPr>
              <a:t>S</a:t>
            </a:r>
            <a:r>
              <a:rPr lang="en-US" sz="7400" dirty="0" err="1">
                <a:solidFill>
                  <a:srgbClr val="000000"/>
                </a:solidFill>
              </a:rPr>
              <a:t>abun</a:t>
            </a:r>
            <a:r>
              <a:rPr lang="en-US" sz="7400" dirty="0">
                <a:solidFill>
                  <a:srgbClr val="000000"/>
                </a:solidFill>
              </a:rPr>
              <a:t> </a:t>
            </a:r>
            <a:r>
              <a:rPr lang="en-US" sz="7400" dirty="0" err="1">
                <a:solidFill>
                  <a:srgbClr val="000000"/>
                </a:solidFill>
              </a:rPr>
              <a:t>ve</a:t>
            </a:r>
            <a:r>
              <a:rPr lang="en-US" sz="7400" dirty="0">
                <a:solidFill>
                  <a:srgbClr val="000000"/>
                </a:solidFill>
              </a:rPr>
              <a:t> </a:t>
            </a:r>
            <a:r>
              <a:rPr lang="tr-TR" sz="7400" dirty="0">
                <a:solidFill>
                  <a:srgbClr val="000000"/>
                </a:solidFill>
              </a:rPr>
              <a:t>el antiseptiği</a:t>
            </a:r>
            <a:r>
              <a:rPr lang="en-US" sz="7400" dirty="0">
                <a:solidFill>
                  <a:srgbClr val="000000"/>
                </a:solidFill>
              </a:rPr>
              <a:t> </a:t>
            </a:r>
            <a:r>
              <a:rPr lang="en-US" sz="7400" dirty="0" err="1">
                <a:solidFill>
                  <a:srgbClr val="000000"/>
                </a:solidFill>
              </a:rPr>
              <a:t>eş</a:t>
            </a:r>
            <a:r>
              <a:rPr lang="en-US" sz="7400" dirty="0">
                <a:solidFill>
                  <a:srgbClr val="000000"/>
                </a:solidFill>
              </a:rPr>
              <a:t> </a:t>
            </a:r>
            <a:r>
              <a:rPr lang="en-US" sz="7400" dirty="0" err="1">
                <a:solidFill>
                  <a:srgbClr val="000000"/>
                </a:solidFill>
              </a:rPr>
              <a:t>zamanlı</a:t>
            </a:r>
            <a:r>
              <a:rPr lang="en-US" sz="7400" dirty="0">
                <a:solidFill>
                  <a:srgbClr val="000000"/>
                </a:solidFill>
              </a:rPr>
              <a:t> </a:t>
            </a:r>
            <a:r>
              <a:rPr lang="tr-TR" sz="7400" dirty="0">
                <a:solidFill>
                  <a:srgbClr val="000000"/>
                </a:solidFill>
              </a:rPr>
              <a:t>kullanılmamalı</a:t>
            </a:r>
          </a:p>
          <a:p>
            <a:pPr marL="1143000" indent="-11430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tr-TR" sz="7400" dirty="0">
                <a:solidFill>
                  <a:srgbClr val="000000"/>
                </a:solidFill>
              </a:rPr>
              <a:t>Islak ya da nemli eldivenlere eldiven giyilmemeli</a:t>
            </a:r>
          </a:p>
          <a:p>
            <a:pPr marL="1143000" indent="-11430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tr-TR" sz="7400" dirty="0">
                <a:solidFill>
                  <a:srgbClr val="000000"/>
                </a:solidFill>
              </a:rPr>
              <a:t>Büyük kesikler ve sıyrıklarınız varsa su geçirmez pansumanla kapatılmalı</a:t>
            </a:r>
          </a:p>
          <a:p>
            <a:pPr marL="1143000" indent="-11430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7400" dirty="0" err="1">
                <a:solidFill>
                  <a:srgbClr val="000000"/>
                </a:solidFill>
              </a:rPr>
              <a:t>Nemlendirici</a:t>
            </a:r>
            <a:r>
              <a:rPr lang="en-US" sz="7400" dirty="0">
                <a:solidFill>
                  <a:srgbClr val="000000"/>
                </a:solidFill>
              </a:rPr>
              <a:t> </a:t>
            </a:r>
            <a:r>
              <a:rPr lang="en-US" sz="7400" dirty="0" err="1">
                <a:solidFill>
                  <a:srgbClr val="000000"/>
                </a:solidFill>
              </a:rPr>
              <a:t>cilt</a:t>
            </a:r>
            <a:r>
              <a:rPr lang="en-US" sz="7400" dirty="0">
                <a:solidFill>
                  <a:srgbClr val="000000"/>
                </a:solidFill>
              </a:rPr>
              <a:t> </a:t>
            </a:r>
            <a:r>
              <a:rPr lang="en-US" sz="7400" dirty="0" err="1">
                <a:solidFill>
                  <a:srgbClr val="000000"/>
                </a:solidFill>
              </a:rPr>
              <a:t>bakım</a:t>
            </a:r>
            <a:r>
              <a:rPr lang="en-US" sz="7400" dirty="0">
                <a:solidFill>
                  <a:srgbClr val="000000"/>
                </a:solidFill>
              </a:rPr>
              <a:t> </a:t>
            </a:r>
            <a:r>
              <a:rPr lang="en-US" sz="7400" dirty="0" err="1">
                <a:solidFill>
                  <a:srgbClr val="000000"/>
                </a:solidFill>
              </a:rPr>
              <a:t>ürünler</a:t>
            </a:r>
            <a:r>
              <a:rPr lang="tr-TR" sz="7400" dirty="0">
                <a:solidFill>
                  <a:srgbClr val="000000"/>
                </a:solidFill>
              </a:rPr>
              <a:t>i kullanılabilir (vazelin içerikli olmayan)</a:t>
            </a:r>
          </a:p>
          <a:p>
            <a:pPr marL="1600200" lvl="1" indent="-11430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v"/>
            </a:pPr>
            <a:endParaRPr lang="tr-TR" sz="7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endParaRPr lang="tr-TR" sz="7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endParaRPr lang="tr-TR" sz="7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endParaRPr lang="tr-TR" sz="7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599"/>
              </a:spcAft>
            </a:pPr>
            <a:endParaRPr lang="tr-TR" sz="2400" b="0" strike="noStrike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F35868-FC84-00B2-DED4-7C39654D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4753725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2">
            <a:extLst>
              <a:ext uri="{FF2B5EF4-FFF2-40B4-BE49-F238E27FC236}">
                <a16:creationId xmlns:a16="http://schemas.microsoft.com/office/drawing/2014/main" id="{0B05A750-CFB5-002A-D716-675892F9336E}"/>
              </a:ext>
            </a:extLst>
          </p:cNvPr>
          <p:cNvSpPr/>
          <p:nvPr/>
        </p:nvSpPr>
        <p:spPr>
          <a:xfrm>
            <a:off x="636410" y="3206612"/>
            <a:ext cx="8997509" cy="29735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40000" lnSpcReduction="20000"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6000" b="0" i="0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Doğal</a:t>
            </a:r>
            <a:r>
              <a:rPr kumimoji="0" lang="en-US" sz="6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tırnaklar</a:t>
            </a:r>
            <a:r>
              <a:rPr kumimoji="0" lang="en-US" sz="6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kısa</a:t>
            </a:r>
            <a:r>
              <a:rPr kumimoji="0" lang="en-US" sz="6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tutulmalı</a:t>
            </a:r>
            <a:r>
              <a:rPr kumimoji="0" lang="en-US" sz="6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parmak</a:t>
            </a:r>
            <a:r>
              <a:rPr kumimoji="0" lang="en-US" sz="6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uçları</a:t>
            </a:r>
            <a:r>
              <a:rPr kumimoji="0" lang="tr-TR" sz="6000" b="0" i="0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nı</a:t>
            </a:r>
            <a:r>
              <a:rPr kumimoji="0" lang="tr-TR" sz="6000" b="0" i="0" u="none" strike="noStrike" kern="1200" cap="none" spc="-5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geçmemeli</a:t>
            </a:r>
            <a:endParaRPr kumimoji="0" lang="tr-TR" sz="6000" b="0" i="0" u="none" strike="noStrike" kern="1200" cap="none" spc="-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tr-TR" sz="6000" spc="-5" dirty="0">
                <a:solidFill>
                  <a:srgbClr val="000000"/>
                </a:solidFill>
                <a:cs typeface="Times New Roman" panose="02020603050405020304" pitchFamily="18" charset="0"/>
              </a:rPr>
              <a:t>Klinik alanlarda yapay tırnaklarla çalışılmamalı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tr-TR" sz="6000" spc="-5" dirty="0">
                <a:solidFill>
                  <a:srgbClr val="000000"/>
                </a:solidFill>
                <a:cs typeface="Times New Roman" panose="02020603050405020304" pitchFamily="18" charset="0"/>
              </a:rPr>
              <a:t>Tırnak cilası/oje kullanılmışsa, üzerinde çatlaklar olmamalı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tr-TR" sz="6000" spc="-5" dirty="0">
                <a:solidFill>
                  <a:srgbClr val="000000"/>
                </a:solidFill>
                <a:cs typeface="Times New Roman" panose="02020603050405020304" pitchFamily="18" charset="0"/>
              </a:rPr>
              <a:t>Yüzükler de dahil olmak üzere takı takmak kesinlikle önerilmez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tr-TR" sz="6000" spc="-5" dirty="0">
                <a:solidFill>
                  <a:srgbClr val="000000"/>
                </a:solidFill>
                <a:cs typeface="Times New Roman" panose="02020603050405020304" pitchFamily="18" charset="0"/>
              </a:rPr>
              <a:t>Cerrahi ekipler cerrahi el temizliği yapmadan önce yüzükler, bilezikler ve saatler de dahil olmak üzere takılar çıkarılmalı</a:t>
            </a:r>
            <a:endParaRPr lang="tr-TR" sz="6000" dirty="0">
              <a:solidFill>
                <a:srgbClr val="000000"/>
              </a:solidFill>
            </a:endParaRPr>
          </a:p>
          <a:p>
            <a:pPr marL="800100" lvl="1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endParaRPr lang="tr-TR"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599"/>
              </a:spcAft>
            </a:pPr>
            <a:endParaRPr lang="tr-TR" sz="2400" b="0" strike="noStrike" spc="-1" dirty="0">
              <a:latin typeface="Arial"/>
            </a:endParaRPr>
          </a:p>
        </p:txBody>
      </p:sp>
      <p:pic>
        <p:nvPicPr>
          <p:cNvPr id="8" name="Picture 3" descr="A close up of nails&#10;&#10;Description automatically generated">
            <a:extLst>
              <a:ext uri="{FF2B5EF4-FFF2-40B4-BE49-F238E27FC236}">
                <a16:creationId xmlns:a16="http://schemas.microsoft.com/office/drawing/2014/main" id="{29DC6134-AACD-5AD1-6C11-B5448D0E5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8" r="16841"/>
          <a:stretch/>
        </p:blipFill>
        <p:spPr>
          <a:xfrm>
            <a:off x="8993772" y="2231400"/>
            <a:ext cx="2786991" cy="197661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F5A8427-3ECE-6D24-6EA8-656C506C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772" y="4336740"/>
            <a:ext cx="2786991" cy="177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5261F549-9242-8575-2526-C5514086CADC}"/>
              </a:ext>
            </a:extLst>
          </p:cNvPr>
          <p:cNvCxnSpPr>
            <a:cxnSpLocks/>
          </p:cNvCxnSpPr>
          <p:nvPr/>
        </p:nvCxnSpPr>
        <p:spPr>
          <a:xfrm>
            <a:off x="9114288" y="4383553"/>
            <a:ext cx="2561818" cy="1626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0F3E1A3D-C000-A6F2-985E-AFDAEBD98947}"/>
              </a:ext>
            </a:extLst>
          </p:cNvPr>
          <p:cNvCxnSpPr>
            <a:cxnSpLocks/>
          </p:cNvCxnSpPr>
          <p:nvPr/>
        </p:nvCxnSpPr>
        <p:spPr>
          <a:xfrm flipV="1">
            <a:off x="9114288" y="4483811"/>
            <a:ext cx="2561818" cy="1526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A576B19A-A62F-2F4D-75B2-0B2EE3903AE8}"/>
              </a:ext>
            </a:extLst>
          </p:cNvPr>
          <p:cNvCxnSpPr>
            <a:cxnSpLocks/>
          </p:cNvCxnSpPr>
          <p:nvPr/>
        </p:nvCxnSpPr>
        <p:spPr>
          <a:xfrm>
            <a:off x="8993772" y="2343169"/>
            <a:ext cx="2561818" cy="1626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5862B95A-64AA-B4D3-0E6B-7FE43078AB92}"/>
              </a:ext>
            </a:extLst>
          </p:cNvPr>
          <p:cNvCxnSpPr>
            <a:cxnSpLocks/>
          </p:cNvCxnSpPr>
          <p:nvPr/>
        </p:nvCxnSpPr>
        <p:spPr>
          <a:xfrm flipV="1">
            <a:off x="8993772" y="2443427"/>
            <a:ext cx="2561818" cy="1526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8FAAFE8-266D-C78B-9756-19ED5265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Freeform: Shape 62">
            <a:extLst>
              <a:ext uri="{FF2B5EF4-FFF2-40B4-BE49-F238E27FC236}">
                <a16:creationId xmlns:a16="http://schemas.microsoft.com/office/drawing/2014/main" id="{DC9B8FB7-FC98-EB41-3A5D-35940D837162}"/>
              </a:ext>
            </a:extLst>
          </p:cNvPr>
          <p:cNvSpPr/>
          <p:nvPr/>
        </p:nvSpPr>
        <p:spPr>
          <a:xfrm>
            <a:off x="235252" y="1832196"/>
            <a:ext cx="2687563" cy="1198811"/>
          </a:xfrm>
          <a:custGeom>
            <a:avLst/>
            <a:gdLst>
              <a:gd name="connsiteX0" fmla="*/ 134874 w 1477899"/>
              <a:gd name="connsiteY0" fmla="*/ 1432941 h 1446955"/>
              <a:gd name="connsiteX1" fmla="*/ 1477899 w 1477899"/>
              <a:gd name="connsiteY1" fmla="*/ 1262539 h 1446955"/>
              <a:gd name="connsiteX2" fmla="*/ 1304639 w 1477899"/>
              <a:gd name="connsiteY2" fmla="*/ 0 h 1446955"/>
              <a:gd name="connsiteX3" fmla="*/ 0 w 1477899"/>
              <a:gd name="connsiteY3" fmla="*/ 217075 h 1446955"/>
              <a:gd name="connsiteX4" fmla="*/ 14288 w 1477899"/>
              <a:gd name="connsiteY4" fmla="*/ 338900 h 1446955"/>
              <a:gd name="connsiteX5" fmla="*/ 134969 w 1477899"/>
              <a:gd name="connsiteY5" fmla="*/ 1432941 h 1446955"/>
              <a:gd name="connsiteX0" fmla="*/ 134969 w 1477899"/>
              <a:gd name="connsiteY0" fmla="*/ 1432941 h 1432941"/>
              <a:gd name="connsiteX1" fmla="*/ 1477899 w 1477899"/>
              <a:gd name="connsiteY1" fmla="*/ 1262539 h 1432941"/>
              <a:gd name="connsiteX2" fmla="*/ 1304639 w 1477899"/>
              <a:gd name="connsiteY2" fmla="*/ 0 h 1432941"/>
              <a:gd name="connsiteX3" fmla="*/ 0 w 1477899"/>
              <a:gd name="connsiteY3" fmla="*/ 217075 h 1432941"/>
              <a:gd name="connsiteX4" fmla="*/ 14288 w 1477899"/>
              <a:gd name="connsiteY4" fmla="*/ 338900 h 1432941"/>
              <a:gd name="connsiteX5" fmla="*/ 134969 w 1477899"/>
              <a:gd name="connsiteY5" fmla="*/ 1432941 h 1432941"/>
              <a:gd name="connsiteX0" fmla="*/ 17042 w 1477899"/>
              <a:gd name="connsiteY0" fmla="*/ 1432941 h 1432941"/>
              <a:gd name="connsiteX1" fmla="*/ 1477899 w 1477899"/>
              <a:gd name="connsiteY1" fmla="*/ 1262539 h 1432941"/>
              <a:gd name="connsiteX2" fmla="*/ 1304639 w 1477899"/>
              <a:gd name="connsiteY2" fmla="*/ 0 h 1432941"/>
              <a:gd name="connsiteX3" fmla="*/ 0 w 1477899"/>
              <a:gd name="connsiteY3" fmla="*/ 217075 h 1432941"/>
              <a:gd name="connsiteX4" fmla="*/ 14288 w 1477899"/>
              <a:gd name="connsiteY4" fmla="*/ 338900 h 1432941"/>
              <a:gd name="connsiteX5" fmla="*/ 17042 w 1477899"/>
              <a:gd name="connsiteY5" fmla="*/ 1432941 h 1432941"/>
              <a:gd name="connsiteX0" fmla="*/ 17042 w 1477899"/>
              <a:gd name="connsiteY0" fmla="*/ 1432941 h 1432941"/>
              <a:gd name="connsiteX1" fmla="*/ 1477899 w 1477899"/>
              <a:gd name="connsiteY1" fmla="*/ 1262539 h 1432941"/>
              <a:gd name="connsiteX2" fmla="*/ 1304639 w 1477899"/>
              <a:gd name="connsiteY2" fmla="*/ 0 h 1432941"/>
              <a:gd name="connsiteX3" fmla="*/ 0 w 1477899"/>
              <a:gd name="connsiteY3" fmla="*/ 217075 h 1432941"/>
              <a:gd name="connsiteX4" fmla="*/ 17042 w 1477899"/>
              <a:gd name="connsiteY4" fmla="*/ 1432941 h 1432941"/>
              <a:gd name="connsiteX0" fmla="*/ 17042 w 1477899"/>
              <a:gd name="connsiteY0" fmla="*/ 1242125 h 1242125"/>
              <a:gd name="connsiteX1" fmla="*/ 1477899 w 1477899"/>
              <a:gd name="connsiteY1" fmla="*/ 1071723 h 1242125"/>
              <a:gd name="connsiteX2" fmla="*/ 1016928 w 1477899"/>
              <a:gd name="connsiteY2" fmla="*/ 13370 h 1242125"/>
              <a:gd name="connsiteX3" fmla="*/ 0 w 1477899"/>
              <a:gd name="connsiteY3" fmla="*/ 26259 h 1242125"/>
              <a:gd name="connsiteX4" fmla="*/ 17042 w 1477899"/>
              <a:gd name="connsiteY4" fmla="*/ 1242125 h 1242125"/>
              <a:gd name="connsiteX0" fmla="*/ 17042 w 1025320"/>
              <a:gd name="connsiteY0" fmla="*/ 1242125 h 1242125"/>
              <a:gd name="connsiteX1" fmla="*/ 1025320 w 1025320"/>
              <a:gd name="connsiteY1" fmla="*/ 1124989 h 1242125"/>
              <a:gd name="connsiteX2" fmla="*/ 1016928 w 1025320"/>
              <a:gd name="connsiteY2" fmla="*/ 13370 h 1242125"/>
              <a:gd name="connsiteX3" fmla="*/ 0 w 1025320"/>
              <a:gd name="connsiteY3" fmla="*/ 26259 h 1242125"/>
              <a:gd name="connsiteX4" fmla="*/ 17042 w 1025320"/>
              <a:gd name="connsiteY4" fmla="*/ 1242125 h 1242125"/>
              <a:gd name="connsiteX0" fmla="*/ 13810 w 1022088"/>
              <a:gd name="connsiteY0" fmla="*/ 1228755 h 1228755"/>
              <a:gd name="connsiteX1" fmla="*/ 1022088 w 1022088"/>
              <a:gd name="connsiteY1" fmla="*/ 1111619 h 1228755"/>
              <a:gd name="connsiteX2" fmla="*/ 1013696 w 1022088"/>
              <a:gd name="connsiteY2" fmla="*/ 0 h 1228755"/>
              <a:gd name="connsiteX3" fmla="*/ 0 w 1022088"/>
              <a:gd name="connsiteY3" fmla="*/ 128299 h 1228755"/>
              <a:gd name="connsiteX4" fmla="*/ 13810 w 1022088"/>
              <a:gd name="connsiteY4" fmla="*/ 1228755 h 1228755"/>
              <a:gd name="connsiteX0" fmla="*/ 17043 w 1025321"/>
              <a:gd name="connsiteY0" fmla="*/ 1228755 h 1228755"/>
              <a:gd name="connsiteX1" fmla="*/ 1025321 w 1025321"/>
              <a:gd name="connsiteY1" fmla="*/ 1111619 h 1228755"/>
              <a:gd name="connsiteX2" fmla="*/ 1016929 w 1025321"/>
              <a:gd name="connsiteY2" fmla="*/ 0 h 1228755"/>
              <a:gd name="connsiteX3" fmla="*/ 0 w 1025321"/>
              <a:gd name="connsiteY3" fmla="*/ 39522 h 1228755"/>
              <a:gd name="connsiteX4" fmla="*/ 17043 w 1025321"/>
              <a:gd name="connsiteY4" fmla="*/ 1228755 h 1228755"/>
              <a:gd name="connsiteX0" fmla="*/ 17043 w 1025321"/>
              <a:gd name="connsiteY0" fmla="*/ 1228755 h 1228755"/>
              <a:gd name="connsiteX1" fmla="*/ 1025321 w 1025321"/>
              <a:gd name="connsiteY1" fmla="*/ 1218151 h 1228755"/>
              <a:gd name="connsiteX2" fmla="*/ 1016929 w 1025321"/>
              <a:gd name="connsiteY2" fmla="*/ 0 h 1228755"/>
              <a:gd name="connsiteX3" fmla="*/ 0 w 1025321"/>
              <a:gd name="connsiteY3" fmla="*/ 39522 h 1228755"/>
              <a:gd name="connsiteX4" fmla="*/ 17043 w 1025321"/>
              <a:gd name="connsiteY4" fmla="*/ 1228755 h 1228755"/>
              <a:gd name="connsiteX0" fmla="*/ 17043 w 1025321"/>
              <a:gd name="connsiteY0" fmla="*/ 1131101 h 1218151"/>
              <a:gd name="connsiteX1" fmla="*/ 1025321 w 1025321"/>
              <a:gd name="connsiteY1" fmla="*/ 1218151 h 1218151"/>
              <a:gd name="connsiteX2" fmla="*/ 1016929 w 1025321"/>
              <a:gd name="connsiteY2" fmla="*/ 0 h 1218151"/>
              <a:gd name="connsiteX3" fmla="*/ 0 w 1025321"/>
              <a:gd name="connsiteY3" fmla="*/ 39522 h 1218151"/>
              <a:gd name="connsiteX4" fmla="*/ 17043 w 1025321"/>
              <a:gd name="connsiteY4" fmla="*/ 1131101 h 1218151"/>
              <a:gd name="connsiteX0" fmla="*/ 13810 w 1025321"/>
              <a:gd name="connsiteY0" fmla="*/ 1308655 h 1308655"/>
              <a:gd name="connsiteX1" fmla="*/ 1025321 w 1025321"/>
              <a:gd name="connsiteY1" fmla="*/ 1218151 h 1308655"/>
              <a:gd name="connsiteX2" fmla="*/ 1016929 w 1025321"/>
              <a:gd name="connsiteY2" fmla="*/ 0 h 1308655"/>
              <a:gd name="connsiteX3" fmla="*/ 0 w 1025321"/>
              <a:gd name="connsiteY3" fmla="*/ 39522 h 1308655"/>
              <a:gd name="connsiteX4" fmla="*/ 13810 w 1025321"/>
              <a:gd name="connsiteY4" fmla="*/ 1308655 h 1308655"/>
              <a:gd name="connsiteX0" fmla="*/ 13810 w 1025321"/>
              <a:gd name="connsiteY0" fmla="*/ 1299777 h 1299777"/>
              <a:gd name="connsiteX1" fmla="*/ 1025321 w 1025321"/>
              <a:gd name="connsiteY1" fmla="*/ 1209273 h 1299777"/>
              <a:gd name="connsiteX2" fmla="*/ 987835 w 1025321"/>
              <a:gd name="connsiteY2" fmla="*/ 0 h 1299777"/>
              <a:gd name="connsiteX3" fmla="*/ 0 w 1025321"/>
              <a:gd name="connsiteY3" fmla="*/ 30644 h 1299777"/>
              <a:gd name="connsiteX4" fmla="*/ 13810 w 1025321"/>
              <a:gd name="connsiteY4" fmla="*/ 1299777 h 1299777"/>
              <a:gd name="connsiteX0" fmla="*/ 13810 w 1025321"/>
              <a:gd name="connsiteY0" fmla="*/ 1299777 h 1299777"/>
              <a:gd name="connsiteX1" fmla="*/ 1025321 w 1025321"/>
              <a:gd name="connsiteY1" fmla="*/ 1164884 h 1299777"/>
              <a:gd name="connsiteX2" fmla="*/ 987835 w 1025321"/>
              <a:gd name="connsiteY2" fmla="*/ 0 h 1299777"/>
              <a:gd name="connsiteX3" fmla="*/ 0 w 1025321"/>
              <a:gd name="connsiteY3" fmla="*/ 30644 h 1299777"/>
              <a:gd name="connsiteX4" fmla="*/ 13810 w 1025321"/>
              <a:gd name="connsiteY4" fmla="*/ 1299777 h 1299777"/>
              <a:gd name="connsiteX0" fmla="*/ 13810 w 1025321"/>
              <a:gd name="connsiteY0" fmla="*/ 1299777 h 1299777"/>
              <a:gd name="connsiteX1" fmla="*/ 1025321 w 1025321"/>
              <a:gd name="connsiteY1" fmla="*/ 1164884 h 1299777"/>
              <a:gd name="connsiteX2" fmla="*/ 987835 w 1025321"/>
              <a:gd name="connsiteY2" fmla="*/ 0 h 1299777"/>
              <a:gd name="connsiteX3" fmla="*/ 0 w 1025321"/>
              <a:gd name="connsiteY3" fmla="*/ 30644 h 1299777"/>
              <a:gd name="connsiteX4" fmla="*/ 13810 w 1025321"/>
              <a:gd name="connsiteY4" fmla="*/ 1299777 h 1299777"/>
              <a:gd name="connsiteX0" fmla="*/ 13810 w 1025321"/>
              <a:gd name="connsiteY0" fmla="*/ 1299777 h 1299777"/>
              <a:gd name="connsiteX1" fmla="*/ 1025321 w 1025321"/>
              <a:gd name="connsiteY1" fmla="*/ 1164884 h 1299777"/>
              <a:gd name="connsiteX2" fmla="*/ 987835 w 1025321"/>
              <a:gd name="connsiteY2" fmla="*/ 0 h 1299777"/>
              <a:gd name="connsiteX3" fmla="*/ 0 w 1025321"/>
              <a:gd name="connsiteY3" fmla="*/ 101666 h 1299777"/>
              <a:gd name="connsiteX4" fmla="*/ 13810 w 1025321"/>
              <a:gd name="connsiteY4" fmla="*/ 1299777 h 1299777"/>
              <a:gd name="connsiteX0" fmla="*/ 13810 w 1025321"/>
              <a:gd name="connsiteY0" fmla="*/ 1219878 h 1219878"/>
              <a:gd name="connsiteX1" fmla="*/ 1025321 w 1025321"/>
              <a:gd name="connsiteY1" fmla="*/ 1164884 h 1219878"/>
              <a:gd name="connsiteX2" fmla="*/ 987835 w 1025321"/>
              <a:gd name="connsiteY2" fmla="*/ 0 h 1219878"/>
              <a:gd name="connsiteX3" fmla="*/ 0 w 1025321"/>
              <a:gd name="connsiteY3" fmla="*/ 101666 h 1219878"/>
              <a:gd name="connsiteX4" fmla="*/ 13810 w 1025321"/>
              <a:gd name="connsiteY4" fmla="*/ 1219878 h 1219878"/>
              <a:gd name="connsiteX0" fmla="*/ 13810 w 1025321"/>
              <a:gd name="connsiteY0" fmla="*/ 1219878 h 1274064"/>
              <a:gd name="connsiteX1" fmla="*/ 1025321 w 1025321"/>
              <a:gd name="connsiteY1" fmla="*/ 1164884 h 1274064"/>
              <a:gd name="connsiteX2" fmla="*/ 987835 w 1025321"/>
              <a:gd name="connsiteY2" fmla="*/ 0 h 1274064"/>
              <a:gd name="connsiteX3" fmla="*/ 0 w 1025321"/>
              <a:gd name="connsiteY3" fmla="*/ 101666 h 1274064"/>
              <a:gd name="connsiteX4" fmla="*/ 13810 w 1025321"/>
              <a:gd name="connsiteY4" fmla="*/ 1219878 h 1274064"/>
              <a:gd name="connsiteX0" fmla="*/ 13810 w 1025321"/>
              <a:gd name="connsiteY0" fmla="*/ 1219878 h 1274064"/>
              <a:gd name="connsiteX1" fmla="*/ 1025321 w 1025321"/>
              <a:gd name="connsiteY1" fmla="*/ 1164884 h 1274064"/>
              <a:gd name="connsiteX2" fmla="*/ 987835 w 1025321"/>
              <a:gd name="connsiteY2" fmla="*/ 0 h 1274064"/>
              <a:gd name="connsiteX3" fmla="*/ 0 w 1025321"/>
              <a:gd name="connsiteY3" fmla="*/ 101666 h 1274064"/>
              <a:gd name="connsiteX4" fmla="*/ 13810 w 1025321"/>
              <a:gd name="connsiteY4" fmla="*/ 1219878 h 1274064"/>
              <a:gd name="connsiteX0" fmla="*/ 13810 w 1025321"/>
              <a:gd name="connsiteY0" fmla="*/ 1219878 h 1284406"/>
              <a:gd name="connsiteX1" fmla="*/ 1025321 w 1025321"/>
              <a:gd name="connsiteY1" fmla="*/ 1164884 h 1284406"/>
              <a:gd name="connsiteX2" fmla="*/ 987835 w 1025321"/>
              <a:gd name="connsiteY2" fmla="*/ 0 h 1284406"/>
              <a:gd name="connsiteX3" fmla="*/ 0 w 1025321"/>
              <a:gd name="connsiteY3" fmla="*/ 101666 h 1284406"/>
              <a:gd name="connsiteX4" fmla="*/ 13810 w 1025321"/>
              <a:gd name="connsiteY4" fmla="*/ 1219878 h 1284406"/>
              <a:gd name="connsiteX0" fmla="*/ 13810 w 1025321"/>
              <a:gd name="connsiteY0" fmla="*/ 1219878 h 1284406"/>
              <a:gd name="connsiteX1" fmla="*/ 1025321 w 1025321"/>
              <a:gd name="connsiteY1" fmla="*/ 1164884 h 1284406"/>
              <a:gd name="connsiteX2" fmla="*/ 987835 w 1025321"/>
              <a:gd name="connsiteY2" fmla="*/ 0 h 1284406"/>
              <a:gd name="connsiteX3" fmla="*/ 0 w 1025321"/>
              <a:gd name="connsiteY3" fmla="*/ 101666 h 1284406"/>
              <a:gd name="connsiteX4" fmla="*/ 13810 w 1025321"/>
              <a:gd name="connsiteY4" fmla="*/ 1219878 h 1284406"/>
              <a:gd name="connsiteX0" fmla="*/ 13810 w 1025321"/>
              <a:gd name="connsiteY0" fmla="*/ 1219878 h 1284406"/>
              <a:gd name="connsiteX1" fmla="*/ 1025321 w 1025321"/>
              <a:gd name="connsiteY1" fmla="*/ 1164884 h 1284406"/>
              <a:gd name="connsiteX2" fmla="*/ 987835 w 1025321"/>
              <a:gd name="connsiteY2" fmla="*/ 0 h 1284406"/>
              <a:gd name="connsiteX3" fmla="*/ 0 w 1025321"/>
              <a:gd name="connsiteY3" fmla="*/ 101666 h 1284406"/>
              <a:gd name="connsiteX4" fmla="*/ 13810 w 1025321"/>
              <a:gd name="connsiteY4" fmla="*/ 1219878 h 1284406"/>
              <a:gd name="connsiteX0" fmla="*/ 13810 w 1025321"/>
              <a:gd name="connsiteY0" fmla="*/ 1219878 h 1284406"/>
              <a:gd name="connsiteX1" fmla="*/ 1025321 w 1025321"/>
              <a:gd name="connsiteY1" fmla="*/ 1164884 h 1284406"/>
              <a:gd name="connsiteX2" fmla="*/ 987835 w 1025321"/>
              <a:gd name="connsiteY2" fmla="*/ 0 h 1284406"/>
              <a:gd name="connsiteX3" fmla="*/ 0 w 1025321"/>
              <a:gd name="connsiteY3" fmla="*/ 101666 h 1284406"/>
              <a:gd name="connsiteX4" fmla="*/ 13810 w 1025321"/>
              <a:gd name="connsiteY4" fmla="*/ 1219878 h 1284406"/>
              <a:gd name="connsiteX0" fmla="*/ 13810 w 1018978"/>
              <a:gd name="connsiteY0" fmla="*/ 1219878 h 1278276"/>
              <a:gd name="connsiteX1" fmla="*/ 1018978 w 1018978"/>
              <a:gd name="connsiteY1" fmla="*/ 1138758 h 1278276"/>
              <a:gd name="connsiteX2" fmla="*/ 987835 w 1018978"/>
              <a:gd name="connsiteY2" fmla="*/ 0 h 1278276"/>
              <a:gd name="connsiteX3" fmla="*/ 0 w 1018978"/>
              <a:gd name="connsiteY3" fmla="*/ 101666 h 1278276"/>
              <a:gd name="connsiteX4" fmla="*/ 13810 w 1018978"/>
              <a:gd name="connsiteY4" fmla="*/ 1219878 h 1278276"/>
              <a:gd name="connsiteX0" fmla="*/ 13810 w 1018978"/>
              <a:gd name="connsiteY0" fmla="*/ 1219878 h 1278276"/>
              <a:gd name="connsiteX1" fmla="*/ 1018978 w 1018978"/>
              <a:gd name="connsiteY1" fmla="*/ 1138758 h 1278276"/>
              <a:gd name="connsiteX2" fmla="*/ 987835 w 1018978"/>
              <a:gd name="connsiteY2" fmla="*/ 0 h 1278276"/>
              <a:gd name="connsiteX3" fmla="*/ 0 w 1018978"/>
              <a:gd name="connsiteY3" fmla="*/ 101666 h 1278276"/>
              <a:gd name="connsiteX4" fmla="*/ 13810 w 1018978"/>
              <a:gd name="connsiteY4" fmla="*/ 1219878 h 1278276"/>
              <a:gd name="connsiteX0" fmla="*/ 13810 w 1018978"/>
              <a:gd name="connsiteY0" fmla="*/ 1219878 h 1278276"/>
              <a:gd name="connsiteX1" fmla="*/ 1018978 w 1018978"/>
              <a:gd name="connsiteY1" fmla="*/ 1138758 h 1278276"/>
              <a:gd name="connsiteX2" fmla="*/ 987835 w 1018978"/>
              <a:gd name="connsiteY2" fmla="*/ 0 h 1278276"/>
              <a:gd name="connsiteX3" fmla="*/ 0 w 1018978"/>
              <a:gd name="connsiteY3" fmla="*/ 101666 h 1278276"/>
              <a:gd name="connsiteX4" fmla="*/ 13810 w 1018978"/>
              <a:gd name="connsiteY4" fmla="*/ 1219878 h 127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978" h="1278276">
                <a:moveTo>
                  <a:pt x="13810" y="1219878"/>
                </a:moveTo>
                <a:cubicBezTo>
                  <a:pt x="199043" y="1361345"/>
                  <a:pt x="685040" y="1210355"/>
                  <a:pt x="1018978" y="1138758"/>
                </a:cubicBezTo>
                <a:cubicBezTo>
                  <a:pt x="1003496" y="768218"/>
                  <a:pt x="1000330" y="379417"/>
                  <a:pt x="987835" y="0"/>
                </a:cubicBezTo>
                <a:cubicBezTo>
                  <a:pt x="676463" y="36195"/>
                  <a:pt x="445776" y="41869"/>
                  <a:pt x="0" y="101666"/>
                </a:cubicBezTo>
                <a:cubicBezTo>
                  <a:pt x="14117" y="491820"/>
                  <a:pt x="22138" y="767242"/>
                  <a:pt x="13810" y="1219878"/>
                </a:cubicBezTo>
                <a:close/>
              </a:path>
            </a:pathLst>
          </a:custGeom>
          <a:solidFill>
            <a:srgbClr val="FF99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tr-TR" sz="2000" dirty="0">
                <a:solidFill>
                  <a:schemeClr val="bg1"/>
                </a:solidFill>
              </a:rPr>
              <a:t>El Hijyeninde Önemli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</a:rPr>
              <a:t>Noktalar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Freeform: Shape 68">
            <a:extLst>
              <a:ext uri="{FF2B5EF4-FFF2-40B4-BE49-F238E27FC236}">
                <a16:creationId xmlns:a16="http://schemas.microsoft.com/office/drawing/2014/main" id="{67845BDA-20CD-9174-1D17-E237D620CE17}"/>
              </a:ext>
            </a:extLst>
          </p:cNvPr>
          <p:cNvSpPr/>
          <p:nvPr/>
        </p:nvSpPr>
        <p:spPr>
          <a:xfrm>
            <a:off x="588877" y="1526164"/>
            <a:ext cx="420285" cy="612065"/>
          </a:xfrm>
          <a:custGeom>
            <a:avLst/>
            <a:gdLst>
              <a:gd name="connsiteX0" fmla="*/ 125289 w 420285"/>
              <a:gd name="connsiteY0" fmla="*/ 169684 h 752332"/>
              <a:gd name="connsiteX1" fmla="*/ 134148 w 420285"/>
              <a:gd name="connsiteY1" fmla="*/ 185400 h 752332"/>
              <a:gd name="connsiteX2" fmla="*/ 134433 w 420285"/>
              <a:gd name="connsiteY2" fmla="*/ 185400 h 752332"/>
              <a:gd name="connsiteX3" fmla="*/ 77283 w 420285"/>
              <a:gd name="connsiteY3" fmla="*/ 380567 h 752332"/>
              <a:gd name="connsiteX4" fmla="*/ 16419 w 420285"/>
              <a:gd name="connsiteY4" fmla="*/ 588308 h 752332"/>
              <a:gd name="connsiteX5" fmla="*/ 100334 w 420285"/>
              <a:gd name="connsiteY5" fmla="*/ 735945 h 752332"/>
              <a:gd name="connsiteX6" fmla="*/ 250638 w 420285"/>
              <a:gd name="connsiteY6" fmla="*/ 656888 h 752332"/>
              <a:gd name="connsiteX7" fmla="*/ 318552 w 420285"/>
              <a:gd name="connsiteY7" fmla="*/ 425049 h 752332"/>
              <a:gd name="connsiteX8" fmla="*/ 368653 w 420285"/>
              <a:gd name="connsiteY8" fmla="*/ 254075 h 752332"/>
              <a:gd name="connsiteX9" fmla="*/ 368844 w 420285"/>
              <a:gd name="connsiteY9" fmla="*/ 254075 h 752332"/>
              <a:gd name="connsiteX10" fmla="*/ 403896 w 420285"/>
              <a:gd name="connsiteY10" fmla="*/ 134537 h 752332"/>
              <a:gd name="connsiteX11" fmla="*/ 337030 w 420285"/>
              <a:gd name="connsiteY11" fmla="*/ 16903 h 752332"/>
              <a:gd name="connsiteX12" fmla="*/ 217301 w 420285"/>
              <a:gd name="connsiteY12" fmla="*/ 79863 h 752332"/>
              <a:gd name="connsiteX13" fmla="*/ 182249 w 420285"/>
              <a:gd name="connsiteY13" fmla="*/ 199497 h 752332"/>
              <a:gd name="connsiteX14" fmla="*/ 182058 w 420285"/>
              <a:gd name="connsiteY14" fmla="*/ 199497 h 752332"/>
              <a:gd name="connsiteX15" fmla="*/ 126337 w 420285"/>
              <a:gd name="connsiteY15" fmla="*/ 389616 h 752332"/>
              <a:gd name="connsiteX16" fmla="*/ 115383 w 420285"/>
              <a:gd name="connsiteY16" fmla="*/ 386568 h 752332"/>
              <a:gd name="connsiteX17" fmla="*/ 209109 w 420285"/>
              <a:gd name="connsiteY17" fmla="*/ 66433 h 752332"/>
              <a:gd name="connsiteX18" fmla="*/ 330553 w 420285"/>
              <a:gd name="connsiteY18" fmla="*/ 2615 h 752332"/>
              <a:gd name="connsiteX19" fmla="*/ 419707 w 420285"/>
              <a:gd name="connsiteY19" fmla="*/ 125107 h 752332"/>
              <a:gd name="connsiteX20" fmla="*/ 331125 w 420285"/>
              <a:gd name="connsiteY20" fmla="*/ 427430 h 752332"/>
              <a:gd name="connsiteX21" fmla="*/ 261402 w 420285"/>
              <a:gd name="connsiteY21" fmla="*/ 665365 h 752332"/>
              <a:gd name="connsiteX22" fmla="*/ 104906 w 420285"/>
              <a:gd name="connsiteY22" fmla="*/ 750042 h 752332"/>
              <a:gd name="connsiteX23" fmla="*/ 5084 w 420285"/>
              <a:gd name="connsiteY23" fmla="*/ 576878 h 752332"/>
              <a:gd name="connsiteX24" fmla="*/ 63282 w 420285"/>
              <a:gd name="connsiteY24" fmla="*/ 378186 h 752332"/>
              <a:gd name="connsiteX25" fmla="*/ 124337 w 420285"/>
              <a:gd name="connsiteY25" fmla="*/ 169779 h 752332"/>
              <a:gd name="connsiteX26" fmla="*/ 125099 w 420285"/>
              <a:gd name="connsiteY26" fmla="*/ 169779 h 75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20285" h="752332">
                <a:moveTo>
                  <a:pt x="125289" y="169684"/>
                </a:moveTo>
                <a:cubicBezTo>
                  <a:pt x="132147" y="171684"/>
                  <a:pt x="136148" y="178733"/>
                  <a:pt x="134148" y="185400"/>
                </a:cubicBezTo>
                <a:lnTo>
                  <a:pt x="134433" y="185400"/>
                </a:lnTo>
                <a:cubicBezTo>
                  <a:pt x="134433" y="185400"/>
                  <a:pt x="77283" y="380567"/>
                  <a:pt x="77283" y="380567"/>
                </a:cubicBezTo>
                <a:lnTo>
                  <a:pt x="16419" y="588308"/>
                </a:lnTo>
                <a:cubicBezTo>
                  <a:pt x="-1869" y="650792"/>
                  <a:pt x="35754" y="717086"/>
                  <a:pt x="100334" y="735945"/>
                </a:cubicBezTo>
                <a:cubicBezTo>
                  <a:pt x="164913" y="754900"/>
                  <a:pt x="232350" y="719372"/>
                  <a:pt x="250638" y="656888"/>
                </a:cubicBezTo>
                <a:lnTo>
                  <a:pt x="318552" y="425049"/>
                </a:lnTo>
                <a:lnTo>
                  <a:pt x="368653" y="254075"/>
                </a:lnTo>
                <a:lnTo>
                  <a:pt x="368844" y="254075"/>
                </a:lnTo>
                <a:cubicBezTo>
                  <a:pt x="368844" y="254075"/>
                  <a:pt x="403896" y="134537"/>
                  <a:pt x="403896" y="134537"/>
                </a:cubicBezTo>
                <a:cubicBezTo>
                  <a:pt x="418564" y="84721"/>
                  <a:pt x="388465" y="31952"/>
                  <a:pt x="337030" y="16903"/>
                </a:cubicBezTo>
                <a:cubicBezTo>
                  <a:pt x="285595" y="1853"/>
                  <a:pt x="231874" y="30047"/>
                  <a:pt x="217301" y="79863"/>
                </a:cubicBezTo>
                <a:lnTo>
                  <a:pt x="182249" y="199497"/>
                </a:lnTo>
                <a:lnTo>
                  <a:pt x="182058" y="199497"/>
                </a:lnTo>
                <a:cubicBezTo>
                  <a:pt x="182058" y="199497"/>
                  <a:pt x="126337" y="389616"/>
                  <a:pt x="126337" y="389616"/>
                </a:cubicBezTo>
                <a:lnTo>
                  <a:pt x="115383" y="386568"/>
                </a:lnTo>
                <a:lnTo>
                  <a:pt x="209109" y="66433"/>
                </a:lnTo>
                <a:cubicBezTo>
                  <a:pt x="249210" y="-19768"/>
                  <a:pt x="330553" y="2615"/>
                  <a:pt x="330553" y="2615"/>
                </a:cubicBezTo>
                <a:cubicBezTo>
                  <a:pt x="433137" y="28047"/>
                  <a:pt x="419707" y="125107"/>
                  <a:pt x="419707" y="125107"/>
                </a:cubicBezTo>
                <a:lnTo>
                  <a:pt x="331125" y="427430"/>
                </a:lnTo>
                <a:lnTo>
                  <a:pt x="261402" y="665365"/>
                </a:lnTo>
                <a:cubicBezTo>
                  <a:pt x="215586" y="774236"/>
                  <a:pt x="104906" y="750042"/>
                  <a:pt x="104906" y="750042"/>
                </a:cubicBezTo>
                <a:cubicBezTo>
                  <a:pt x="-34064" y="702131"/>
                  <a:pt x="5084" y="576878"/>
                  <a:pt x="5084" y="576878"/>
                </a:cubicBezTo>
                <a:lnTo>
                  <a:pt x="63282" y="378186"/>
                </a:lnTo>
                <a:lnTo>
                  <a:pt x="124337" y="169779"/>
                </a:lnTo>
                <a:cubicBezTo>
                  <a:pt x="124337" y="169779"/>
                  <a:pt x="124813" y="169779"/>
                  <a:pt x="125099" y="169779"/>
                </a:cubicBezTo>
                <a:close/>
              </a:path>
            </a:pathLst>
          </a:custGeom>
          <a:solidFill>
            <a:srgbClr val="EF414A"/>
          </a:solidFill>
          <a:ln w="0" cap="flat">
            <a:solidFill>
              <a:srgbClr val="EF414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919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9C73-AAC9-73EA-8A86-7392A5D0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0"/>
            <a:ext cx="10058400" cy="1450757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7030A0"/>
                </a:solidFill>
                <a:latin typeface="+mn-lt"/>
              </a:rPr>
              <a:t>Sunum Planı</a:t>
            </a:r>
            <a:endParaRPr lang="en-GB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55568-BE6A-443E-39F8-82766297C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0F6E41D-AF82-5B6C-7430-DB70B29906FB}"/>
              </a:ext>
            </a:extLst>
          </p:cNvPr>
          <p:cNvSpPr txBox="1"/>
          <p:nvPr/>
        </p:nvSpPr>
        <p:spPr>
          <a:xfrm>
            <a:off x="1097280" y="2003656"/>
            <a:ext cx="83312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4000" dirty="0">
                <a:solidFill>
                  <a:srgbClr val="000000"/>
                </a:solidFill>
              </a:rPr>
              <a:t>Tarihçe</a:t>
            </a:r>
          </a:p>
          <a:p>
            <a:pPr marL="457200" indent="-4572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4000" dirty="0">
                <a:solidFill>
                  <a:srgbClr val="000000"/>
                </a:solidFill>
              </a:rPr>
              <a:t>El Hijyeninin Önemi</a:t>
            </a:r>
          </a:p>
          <a:p>
            <a:pPr marL="457200" indent="-4572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4000" dirty="0">
                <a:solidFill>
                  <a:srgbClr val="000000"/>
                </a:solidFill>
              </a:rPr>
              <a:t>El Hijyeni Uygulaması</a:t>
            </a:r>
          </a:p>
          <a:p>
            <a:pPr marL="457200" indent="-4572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4000" dirty="0">
                <a:solidFill>
                  <a:srgbClr val="000000"/>
                </a:solidFill>
              </a:rPr>
              <a:t>Doğru Eldiven Kullanımı</a:t>
            </a:r>
          </a:p>
          <a:p>
            <a:pPr marL="457200" indent="-4572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4000" dirty="0">
                <a:solidFill>
                  <a:srgbClr val="000000"/>
                </a:solidFill>
              </a:rPr>
              <a:t>El Hijyenine Uyumun Artırılması</a:t>
            </a:r>
          </a:p>
          <a:p>
            <a:endParaRPr lang="tr-T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09605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0B58C595-5306-661C-DF77-AFA1A0D96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31" y="1898896"/>
            <a:ext cx="2631818" cy="188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105FC98-C858-907A-32C4-534C65AB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9125" y="4376169"/>
            <a:ext cx="2753624" cy="188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996FAF9-0137-52AF-DFC7-EFE83D0FC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965" y="3088505"/>
            <a:ext cx="2875430" cy="188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7F06CC8E-EB52-069F-2C88-D8D81A610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611" y="4410614"/>
            <a:ext cx="2631804" cy="1914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9672330-C30E-6AFB-3845-16C395B23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2611" y="1960622"/>
            <a:ext cx="2631811" cy="188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4D8D6A91-F6AC-96B9-666B-E4417F18176A}"/>
              </a:ext>
            </a:extLst>
          </p:cNvPr>
          <p:cNvCxnSpPr/>
          <p:nvPr/>
        </p:nvCxnSpPr>
        <p:spPr>
          <a:xfrm>
            <a:off x="2130641" y="3845553"/>
            <a:ext cx="0" cy="5195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Ok Bağlayıcısı 12">
            <a:extLst>
              <a:ext uri="{FF2B5EF4-FFF2-40B4-BE49-F238E27FC236}">
                <a16:creationId xmlns:a16="http://schemas.microsoft.com/office/drawing/2014/main" id="{2BE4C1C7-85E2-CB04-0259-F0D91E35B7F8}"/>
              </a:ext>
            </a:extLst>
          </p:cNvPr>
          <p:cNvCxnSpPr>
            <a:cxnSpLocks/>
          </p:cNvCxnSpPr>
          <p:nvPr/>
        </p:nvCxnSpPr>
        <p:spPr>
          <a:xfrm flipV="1">
            <a:off x="3591297" y="4426796"/>
            <a:ext cx="732128" cy="5466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Ok Bağlayıcısı 17">
            <a:extLst>
              <a:ext uri="{FF2B5EF4-FFF2-40B4-BE49-F238E27FC236}">
                <a16:creationId xmlns:a16="http://schemas.microsoft.com/office/drawing/2014/main" id="{2E910CB0-8C20-21C9-748E-B469B8EB8D8A}"/>
              </a:ext>
            </a:extLst>
          </p:cNvPr>
          <p:cNvCxnSpPr>
            <a:cxnSpLocks/>
          </p:cNvCxnSpPr>
          <p:nvPr/>
        </p:nvCxnSpPr>
        <p:spPr>
          <a:xfrm flipV="1">
            <a:off x="7388850" y="2686662"/>
            <a:ext cx="705307" cy="7035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AF1F3839-8F21-BFC6-4D34-FFDE27FBF25C}"/>
              </a:ext>
            </a:extLst>
          </p:cNvPr>
          <p:cNvCxnSpPr/>
          <p:nvPr/>
        </p:nvCxnSpPr>
        <p:spPr>
          <a:xfrm>
            <a:off x="9479189" y="3874173"/>
            <a:ext cx="0" cy="5195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BD04DA5-E54B-57D3-CFBA-41AF68C2527C}"/>
              </a:ext>
            </a:extLst>
          </p:cNvPr>
          <p:cNvSpPr txBox="1"/>
          <p:nvPr/>
        </p:nvSpPr>
        <p:spPr>
          <a:xfrm>
            <a:off x="910931" y="3352940"/>
            <a:ext cx="2631817" cy="43088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Tx/>
              <a:tabLst/>
              <a:defRPr/>
            </a:pPr>
            <a:r>
              <a:rPr kumimoji="0" lang="en-US" sz="11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Hastanın</a:t>
            </a:r>
            <a:r>
              <a:rPr kumimoji="0" lang="en-US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cildinde</a:t>
            </a:r>
            <a:r>
              <a:rPr kumimoji="0" lang="en-US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ve</a:t>
            </a:r>
            <a:r>
              <a:rPr kumimoji="0" lang="en-US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çevresindeki</a:t>
            </a:r>
            <a:r>
              <a:rPr kumimoji="0" lang="en-US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yüzeylerde</a:t>
            </a:r>
            <a:r>
              <a:rPr kumimoji="0" lang="en-US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mikro</a:t>
            </a:r>
            <a:r>
              <a:rPr kumimoji="0" lang="tr-TR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organizmalar</a:t>
            </a:r>
            <a:r>
              <a:rPr kumimoji="0" lang="en-US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bulunur</a:t>
            </a:r>
            <a:r>
              <a:rPr kumimoji="0" lang="tr-TR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B6DDEA93-7EDC-18E5-D213-362701C9A829}"/>
              </a:ext>
            </a:extLst>
          </p:cNvPr>
          <p:cNvSpPr txBox="1"/>
          <p:nvPr/>
        </p:nvSpPr>
        <p:spPr>
          <a:xfrm>
            <a:off x="753829" y="5702982"/>
            <a:ext cx="2753623" cy="60016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buClr>
                <a:srgbClr val="002060"/>
              </a:buClr>
              <a:defRPr/>
            </a:pPr>
            <a:r>
              <a:rPr lang="en-US" sz="11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Doğrudan</a:t>
            </a:r>
            <a:r>
              <a:rPr lang="en-US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1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ve</a:t>
            </a:r>
            <a:r>
              <a:rPr lang="en-US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1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dolaylı</a:t>
            </a:r>
            <a:r>
              <a:rPr lang="en-US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1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temas</a:t>
            </a:r>
            <a:r>
              <a:rPr lang="en-US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1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yoluyla</a:t>
            </a:r>
            <a:r>
              <a:rPr lang="en-US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hasta</a:t>
            </a:r>
            <a:r>
              <a:rPr lang="tr-TR" sz="11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daki</a:t>
            </a:r>
            <a:r>
              <a:rPr lang="en-US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1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mikro</a:t>
            </a:r>
            <a:r>
              <a:rPr lang="tr-TR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organizmalar</a:t>
            </a:r>
            <a:r>
              <a:rPr lang="en-US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1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sağlık</a:t>
            </a:r>
            <a:r>
              <a:rPr lang="en-US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1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çalışanlarının</a:t>
            </a:r>
            <a:r>
              <a:rPr lang="en-US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1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ellerin</a:t>
            </a:r>
            <a:r>
              <a:rPr lang="tr-TR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e geçer.</a:t>
            </a:r>
            <a:endParaRPr lang="en-US" sz="1100" spc="-5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50E09B9E-EDB9-E8FD-C432-4D939FE05B96}"/>
              </a:ext>
            </a:extLst>
          </p:cNvPr>
          <p:cNvSpPr txBox="1"/>
          <p:nvPr/>
        </p:nvSpPr>
        <p:spPr>
          <a:xfrm>
            <a:off x="4424964" y="4542549"/>
            <a:ext cx="2875430" cy="43088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Mikroorganizmalar sağlık çalışanlarının ellerine geçer.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472A620-BEEF-987B-996C-DDE2DD18BA85}"/>
              </a:ext>
            </a:extLst>
          </p:cNvPr>
          <p:cNvSpPr txBox="1"/>
          <p:nvPr/>
        </p:nvSpPr>
        <p:spPr>
          <a:xfrm>
            <a:off x="8182603" y="3467784"/>
            <a:ext cx="2631812" cy="43088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Yetersiz el hijyeni, ellerin kirli kalmasına neden olur.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E66EE66A-A58A-AFAA-5DCA-AC0016FF1507}"/>
              </a:ext>
            </a:extLst>
          </p:cNvPr>
          <p:cNvSpPr txBox="1"/>
          <p:nvPr/>
        </p:nvSpPr>
        <p:spPr>
          <a:xfrm>
            <a:off x="8182610" y="5725068"/>
            <a:ext cx="2631805" cy="60016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sz="11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Sağlık çalışanının elleri ile hasta A ve hasta B arasında mikroorganizmaların çapraz bulaşmasına neden olur.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2331A-E05B-ADAD-3B1E-5C26F970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84918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>
            <a:extLst>
              <a:ext uri="{FF2B5EF4-FFF2-40B4-BE49-F238E27FC236}">
                <a16:creationId xmlns:a16="http://schemas.microsoft.com/office/drawing/2014/main" id="{9574AAE2-2DB5-B3A9-84ED-B6280917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032987"/>
            <a:ext cx="6023694" cy="410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D903151F-B66D-3BCF-1506-9E75237360F4}"/>
              </a:ext>
            </a:extLst>
          </p:cNvPr>
          <p:cNvSpPr txBox="1"/>
          <p:nvPr/>
        </p:nvSpPr>
        <p:spPr>
          <a:xfrm>
            <a:off x="7466121" y="3646689"/>
            <a:ext cx="4223890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r-TR" sz="1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İnvaziv cihazların kirli ellerle manipüle edilmesi, hastadaki mikroorganizmaların enfeksiyon riski taşıyan bölgelere taşınmasına neden olur.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5056D-3841-2010-4A18-71DBF220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4962278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9AF50F99-531B-0A95-136A-97774499C58C}"/>
              </a:ext>
            </a:extLst>
          </p:cNvPr>
          <p:cNvPicPr/>
          <p:nvPr/>
        </p:nvPicPr>
        <p:blipFill>
          <a:blip r:embed="rId2"/>
          <a:srcRect b="39934"/>
          <a:stretch/>
        </p:blipFill>
        <p:spPr>
          <a:xfrm>
            <a:off x="5934720" y="1737360"/>
            <a:ext cx="4927106" cy="452374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D7113039-DF89-CD60-EF86-CC4325B80E1B}"/>
              </a:ext>
            </a:extLst>
          </p:cNvPr>
          <p:cNvSpPr txBox="1"/>
          <p:nvPr/>
        </p:nvSpPr>
        <p:spPr>
          <a:xfrm>
            <a:off x="979918" y="2485285"/>
            <a:ext cx="4927106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Çapraz bulaş gelişebilecek senaryolar değerlendirilerek</a:t>
            </a:r>
          </a:p>
          <a:p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sağlık hizmeti sunum alanlarında</a:t>
            </a:r>
          </a:p>
          <a:p>
            <a:r>
              <a:rPr lang="tr-TR" sz="2400" b="1" spc="-5" dirty="0">
                <a:solidFill>
                  <a:srgbClr val="FF9900"/>
                </a:solidFill>
                <a:cs typeface="Times New Roman" panose="02020603050405020304" pitchFamily="18" charset="0"/>
              </a:rPr>
              <a:t>El Hijyeni Sağlanması Gereken 5 Durum </a:t>
            </a:r>
          </a:p>
          <a:p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belirlenmiştir.</a:t>
            </a:r>
          </a:p>
        </p:txBody>
      </p: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716C6547-AF53-B682-FFF4-647A15086734}"/>
              </a:ext>
            </a:extLst>
          </p:cNvPr>
          <p:cNvCxnSpPr>
            <a:cxnSpLocks/>
          </p:cNvCxnSpPr>
          <p:nvPr/>
        </p:nvCxnSpPr>
        <p:spPr>
          <a:xfrm flipV="1">
            <a:off x="5934720" y="2998113"/>
            <a:ext cx="4927106" cy="269247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540FD2A-5DFB-DF2A-3F59-3008C8878FF3}"/>
              </a:ext>
            </a:extLst>
          </p:cNvPr>
          <p:cNvSpPr txBox="1"/>
          <p:nvPr/>
        </p:nvSpPr>
        <p:spPr>
          <a:xfrm>
            <a:off x="5934720" y="2866403"/>
            <a:ext cx="1247315" cy="43088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sz="1100" b="1" spc="-5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ÖNCE;</a:t>
            </a:r>
            <a:r>
              <a:rPr lang="tr-TR" sz="11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Hastaya bulaşı önler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1604AF-1ABB-A2C5-C363-ED8C8BC4E607}"/>
              </a:ext>
            </a:extLst>
          </p:cNvPr>
          <p:cNvSpPr txBox="1"/>
          <p:nvPr/>
        </p:nvSpPr>
        <p:spPr>
          <a:xfrm>
            <a:off x="10889522" y="4408889"/>
            <a:ext cx="1225118" cy="76944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sz="1100" b="1" spc="-5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SONRA; </a:t>
            </a:r>
            <a:r>
              <a:rPr lang="tr-TR" sz="11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Sağlık çalışanına ve çevreye bulaşı önler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B633C-9CFC-A568-E394-365A8153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7108733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9AF50F99-531B-0A95-136A-97774499C58C}"/>
              </a:ext>
            </a:extLst>
          </p:cNvPr>
          <p:cNvPicPr/>
          <p:nvPr/>
        </p:nvPicPr>
        <p:blipFill>
          <a:blip r:embed="rId2"/>
          <a:srcRect b="39934"/>
          <a:stretch/>
        </p:blipFill>
        <p:spPr>
          <a:xfrm>
            <a:off x="6590188" y="1863859"/>
            <a:ext cx="5242266" cy="443788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CBF29830-ADF0-8057-A291-0ECDC3679358}"/>
              </a:ext>
            </a:extLst>
          </p:cNvPr>
          <p:cNvSpPr txBox="1"/>
          <p:nvPr/>
        </p:nvSpPr>
        <p:spPr>
          <a:xfrm>
            <a:off x="1011066" y="2513139"/>
            <a:ext cx="586725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Clr>
                <a:srgbClr val="7030A0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El </a:t>
            </a: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hijyeni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uygulama</a:t>
            </a:r>
            <a:r>
              <a:rPr lang="tr-TR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mız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gereken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durumlar</a:t>
            </a: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da h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atırlaması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kolay</a:t>
            </a:r>
            <a:endParaRPr lang="tr-TR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Clr>
                <a:srgbClr val="7030A0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Mantıksal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olarak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iş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akışına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uygun</a:t>
            </a:r>
            <a:endParaRPr 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Clr>
                <a:srgbClr val="7030A0"/>
              </a:buClr>
              <a:buFont typeface="Wingdings" panose="05000000000000000000" pitchFamily="2" charset="2"/>
              <a:buChar char="q"/>
              <a:defRPr/>
            </a:pP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Tüm sağlık hizmetlerinde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uygulanabilir</a:t>
            </a:r>
            <a:endParaRPr 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Clr>
                <a:srgbClr val="7030A0"/>
              </a:buClr>
              <a:buFont typeface="Wingdings" panose="05000000000000000000" pitchFamily="2" charset="2"/>
              <a:buChar char="q"/>
              <a:defRPr/>
            </a:pP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Dirençli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mikroorganizma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yayılımı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ve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sağlık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hizmeti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ilişkili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enfeksiyonların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önlemedeki etkisi kanıtlanmış</a:t>
            </a:r>
            <a:endParaRPr 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7AC88-D048-5D72-D031-2693CE98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610350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056D-3841-2010-4A18-71DBF220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4F43BA8-374E-5E46-FF3C-78DDB1B78180}"/>
              </a:ext>
            </a:extLst>
          </p:cNvPr>
          <p:cNvSpPr txBox="1"/>
          <p:nvPr/>
        </p:nvSpPr>
        <p:spPr>
          <a:xfrm>
            <a:off x="138320" y="1737360"/>
            <a:ext cx="606944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>
                <a:srgbClr val="002060"/>
              </a:buClr>
              <a:defRPr/>
            </a:pPr>
            <a:r>
              <a:rPr lang="tr-TR" sz="2400" b="1" spc="-5" dirty="0">
                <a:solidFill>
                  <a:srgbClr val="636AA2"/>
                </a:solidFill>
                <a:cs typeface="Times New Roman" panose="02020603050405020304" pitchFamily="18" charset="0"/>
              </a:rPr>
              <a:t>Hasta Alanı;</a:t>
            </a:r>
          </a:p>
          <a:p>
            <a:pPr marL="800100" lvl="1" indent="-342900">
              <a:spcAft>
                <a:spcPts val="120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Hastanın hastanede kaldığı sürece hastaya ayrılan geçici alan</a:t>
            </a:r>
          </a:p>
          <a:p>
            <a:pPr marL="800100" lvl="1" indent="-342900">
              <a:spcAft>
                <a:spcPts val="120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Hasta ile hastanın yakın çevresinden (yatak, </a:t>
            </a:r>
            <a:r>
              <a:rPr lang="tr-TR" sz="24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yatakbaşı</a:t>
            </a: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masa, tıbbi </a:t>
            </a:r>
            <a:r>
              <a:rPr lang="tr-TR" sz="24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ekipmanlar,vb</a:t>
            </a: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) oluşur</a:t>
            </a:r>
          </a:p>
          <a:p>
            <a:pPr marL="800100" lvl="1" indent="-342900">
              <a:spcAft>
                <a:spcPts val="120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Hasta alanı; hastanın yatışından itibaren hastanın kendi florası ile kontamine olur</a:t>
            </a:r>
          </a:p>
          <a:p>
            <a:pPr marL="800100" lvl="1" indent="-342900">
              <a:spcAft>
                <a:spcPts val="120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Hasta alanına giren ve çıkan her türlü malzeme temiz olmalıdır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50DD21D-233F-0378-D68C-8EC85856B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889"/>
          <a:stretch/>
        </p:blipFill>
        <p:spPr>
          <a:xfrm>
            <a:off x="6339482" y="1805917"/>
            <a:ext cx="5775158" cy="4203233"/>
          </a:xfrm>
          <a:prstGeom prst="rect">
            <a:avLst/>
          </a:prstGeom>
          <a:solidFill>
            <a:srgbClr val="FF9900"/>
          </a:solidFill>
        </p:spPr>
      </p:pic>
    </p:spTree>
    <p:extLst>
      <p:ext uri="{BB962C8B-B14F-4D97-AF65-F5344CB8AC3E}">
        <p14:creationId xmlns:p14="http://schemas.microsoft.com/office/powerpoint/2010/main" val="292081613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056D-3841-2010-4A18-71DBF220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50DD21D-233F-0378-D68C-8EC85856B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889"/>
          <a:stretch/>
        </p:blipFill>
        <p:spPr>
          <a:xfrm>
            <a:off x="6339482" y="1805917"/>
            <a:ext cx="5775158" cy="4203233"/>
          </a:xfrm>
          <a:prstGeom prst="rect">
            <a:avLst/>
          </a:prstGeom>
          <a:solidFill>
            <a:srgbClr val="FF9900"/>
          </a:solidFill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7EE89213-C78A-A622-34F9-DE359EB6DEFE}"/>
              </a:ext>
            </a:extLst>
          </p:cNvPr>
          <p:cNvSpPr txBox="1"/>
          <p:nvPr/>
        </p:nvSpPr>
        <p:spPr>
          <a:xfrm>
            <a:off x="492538" y="2030096"/>
            <a:ext cx="592858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>
                <a:srgbClr val="002060"/>
              </a:buClr>
              <a:defRPr/>
            </a:pPr>
            <a:r>
              <a:rPr lang="tr-TR" sz="2400" b="1" spc="-5" dirty="0">
                <a:solidFill>
                  <a:srgbClr val="636AA2"/>
                </a:solidFill>
                <a:cs typeface="Times New Roman" panose="02020603050405020304" pitchFamily="18" charset="0"/>
              </a:rPr>
              <a:t>Hasta alanındaki </a:t>
            </a:r>
            <a:r>
              <a:rPr lang="en-US" sz="2400" b="1" spc="-5" dirty="0">
                <a:solidFill>
                  <a:srgbClr val="636AA2"/>
                </a:solidFill>
                <a:cs typeface="Times New Roman" panose="02020603050405020304" pitchFamily="18" charset="0"/>
              </a:rPr>
              <a:t>2 </a:t>
            </a:r>
            <a:r>
              <a:rPr lang="en-US" sz="2400" b="1" spc="-5" dirty="0" err="1">
                <a:solidFill>
                  <a:srgbClr val="636AA2"/>
                </a:solidFill>
                <a:cs typeface="Times New Roman" panose="02020603050405020304" pitchFamily="18" charset="0"/>
              </a:rPr>
              <a:t>kritik</a:t>
            </a:r>
            <a:r>
              <a:rPr lang="en-US" sz="2400" b="1" spc="-5" dirty="0">
                <a:solidFill>
                  <a:srgbClr val="636AA2"/>
                </a:solidFill>
                <a:cs typeface="Times New Roman" panose="02020603050405020304" pitchFamily="18" charset="0"/>
              </a:rPr>
              <a:t> </a:t>
            </a:r>
            <a:r>
              <a:rPr lang="tr-TR" sz="2400" b="1" spc="-5" dirty="0">
                <a:solidFill>
                  <a:srgbClr val="636AA2"/>
                </a:solidFill>
                <a:cs typeface="Times New Roman" panose="02020603050405020304" pitchFamily="18" charset="0"/>
              </a:rPr>
              <a:t>alan</a:t>
            </a:r>
            <a:endParaRPr lang="en-US" sz="2400" b="1" spc="-5" dirty="0">
              <a:solidFill>
                <a:srgbClr val="636AA2"/>
              </a:solidFill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Hasta için enfeksiyon riskli kritik alan</a:t>
            </a:r>
            <a:endParaRPr lang="en-US" sz="2400" spc="-5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  <a:defRPr/>
            </a:pPr>
            <a:r>
              <a:rPr lang="en-US" sz="24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Vücut</a:t>
            </a:r>
            <a:r>
              <a:rPr lang="en-US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sıvısı</a:t>
            </a:r>
            <a:r>
              <a:rPr lang="en-US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ile</a:t>
            </a:r>
            <a:r>
              <a:rPr lang="en-US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maruziyet</a:t>
            </a:r>
            <a:r>
              <a:rPr lang="en-US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için riskli kritik </a:t>
            </a:r>
            <a:r>
              <a:rPr lang="en-US" sz="2400" spc="-5" dirty="0" err="1">
                <a:solidFill>
                  <a:prstClr val="black"/>
                </a:solidFill>
                <a:cs typeface="Times New Roman" panose="02020603050405020304" pitchFamily="18" charset="0"/>
              </a:rPr>
              <a:t>alan</a:t>
            </a:r>
            <a:endParaRPr lang="en-US" sz="2400" spc="-5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42405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2"/>
          <p:cNvSpPr>
            <a:spLocks noGrp="1"/>
          </p:cNvSpPr>
          <p:nvPr>
            <p:ph idx="10"/>
          </p:nvPr>
        </p:nvSpPr>
        <p:spPr>
          <a:xfrm>
            <a:off x="762446" y="6505381"/>
            <a:ext cx="11229846" cy="35261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 algn="r"/>
            <a:r>
              <a:rPr lang="tr-TR" sz="1400" b="1" i="1" dirty="0">
                <a:solidFill>
                  <a:srgbClr val="0070C0"/>
                </a:solidFill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Halk Sağlığı Genel Müdürlüğü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8553" t="3521" r="5027" b="11820"/>
          <a:stretch/>
        </p:blipFill>
        <p:spPr>
          <a:xfrm>
            <a:off x="5504687" y="1882646"/>
            <a:ext cx="6372981" cy="3807344"/>
          </a:xfrm>
          <a:prstGeom prst="rect">
            <a:avLst/>
          </a:prstGeom>
          <a:solidFill>
            <a:srgbClr val="FF9900"/>
          </a:solidFill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/>
          <a:srcRect r="38952"/>
          <a:stretch/>
        </p:blipFill>
        <p:spPr>
          <a:xfrm rot="21437710">
            <a:off x="5291510" y="5320895"/>
            <a:ext cx="885031" cy="136564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5E713062-C6C7-3787-4D94-8BBB13D10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970904">
            <a:off x="8926258" y="5667762"/>
            <a:ext cx="667975" cy="67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9434178" y="5842268"/>
            <a:ext cx="2290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Hastanın mikroorganizmaları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9FE9BBE-8DEE-8A9D-1902-5FE03DAF3967}"/>
              </a:ext>
            </a:extLst>
          </p:cNvPr>
          <p:cNvSpPr txBox="1"/>
          <p:nvPr/>
        </p:nvSpPr>
        <p:spPr>
          <a:xfrm>
            <a:off x="6336791" y="5842267"/>
            <a:ext cx="2785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Çevredeki mevcut mikroorganizmalar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27DE0A-EFED-8171-5D92-58AAB162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FB90FD6-A5C5-EADA-5D69-1F31A2111BB8}"/>
              </a:ext>
            </a:extLst>
          </p:cNvPr>
          <p:cNvSpPr txBox="1"/>
          <p:nvPr/>
        </p:nvSpPr>
        <p:spPr>
          <a:xfrm>
            <a:off x="0" y="1978926"/>
            <a:ext cx="593875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>
                <a:srgbClr val="002060"/>
              </a:buClr>
              <a:defRPr/>
            </a:pPr>
            <a:r>
              <a:rPr lang="tr-TR" sz="2400" b="1" spc="-5" dirty="0">
                <a:solidFill>
                  <a:srgbClr val="7030A0"/>
                </a:solidFill>
                <a:cs typeface="Times New Roman" panose="02020603050405020304" pitchFamily="18" charset="0"/>
              </a:rPr>
              <a:t>Sağlık Bakım Alanı;</a:t>
            </a:r>
          </a:p>
          <a:p>
            <a:pPr marL="800100" lvl="1" indent="-342900">
              <a:spcAft>
                <a:spcPts val="1200"/>
              </a:spcAft>
              <a:buClr>
                <a:srgbClr val="7030A0"/>
              </a:buClr>
              <a:buFont typeface="Wingdings" panose="05000000000000000000" pitchFamily="2" charset="2"/>
              <a:buChar char="§"/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Hasta alanının dışında kalan alan</a:t>
            </a:r>
          </a:p>
          <a:p>
            <a:pPr marL="800100" lvl="1" indent="-342900">
              <a:spcAft>
                <a:spcPts val="1200"/>
              </a:spcAft>
              <a:buClr>
                <a:srgbClr val="7030A0"/>
              </a:buClr>
              <a:buFont typeface="Wingdings" panose="05000000000000000000" pitchFamily="2" charset="2"/>
              <a:buChar char="§"/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Bu alanda ise hastanın florasından kaynaklanmayan; diğer hastalar, sağlık çalışanları ve çevreden kaynaklanan mikroorganizmalar bulunur</a:t>
            </a:r>
          </a:p>
        </p:txBody>
      </p:sp>
    </p:spTree>
    <p:extLst>
      <p:ext uri="{BB962C8B-B14F-4D97-AF65-F5344CB8AC3E}">
        <p14:creationId xmlns:p14="http://schemas.microsoft.com/office/powerpoint/2010/main" val="1056549393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056D-3841-2010-4A18-71DBF220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9083345-65F0-87D5-4492-A83FCF068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554"/>
          <a:stretch/>
        </p:blipFill>
        <p:spPr>
          <a:xfrm>
            <a:off x="6126480" y="1861875"/>
            <a:ext cx="5766429" cy="4417391"/>
          </a:xfrm>
          <a:prstGeom prst="rect">
            <a:avLst/>
          </a:prstGeom>
          <a:solidFill>
            <a:srgbClr val="FF9900"/>
          </a:solidFill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E4F43BA8-374E-5E46-FF3C-78DDB1B78180}"/>
              </a:ext>
            </a:extLst>
          </p:cNvPr>
          <p:cNvSpPr txBox="1"/>
          <p:nvPr/>
        </p:nvSpPr>
        <p:spPr>
          <a:xfrm>
            <a:off x="746455" y="1799617"/>
            <a:ext cx="4784035" cy="209288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tr-TR" sz="20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Hasta alanından </a:t>
            </a:r>
            <a:r>
              <a:rPr lang="tr-TR" sz="2000" spc="-5" dirty="0">
                <a:solidFill>
                  <a:prstClr val="black"/>
                </a:solidFill>
                <a:cs typeface="Calibri" panose="020F0502020204030204" pitchFamily="34" charset="0"/>
              </a:rPr>
              <a:t>→</a:t>
            </a:r>
            <a:r>
              <a:rPr lang="tr-TR" sz="20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sağlık bakım alanına</a:t>
            </a:r>
          </a:p>
          <a:p>
            <a:pPr marL="285750" lvl="0" indent="-285750"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tr-TR" sz="20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Sağlık bakım alanından </a:t>
            </a:r>
            <a:r>
              <a:rPr lang="tr-TR" sz="2000" spc="-5" dirty="0">
                <a:solidFill>
                  <a:prstClr val="black"/>
                </a:solidFill>
                <a:cs typeface="Calibri" panose="020F0502020204030204" pitchFamily="34" charset="0"/>
              </a:rPr>
              <a:t>→</a:t>
            </a:r>
            <a:r>
              <a:rPr lang="tr-TR" sz="20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 hasta alanına</a:t>
            </a:r>
          </a:p>
          <a:p>
            <a:pPr marL="285750" lvl="0" indent="-285750"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tr-TR" sz="20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Hasta alanı için tanımlanan kritik noktalar arası geçişlerde</a:t>
            </a:r>
          </a:p>
          <a:p>
            <a:pPr lvl="0" algn="ctr">
              <a:spcAft>
                <a:spcPts val="1200"/>
              </a:spcAft>
              <a:buClr>
                <a:srgbClr val="002060"/>
              </a:buClr>
              <a:defRPr/>
            </a:pPr>
            <a:r>
              <a:rPr lang="tr-TR" sz="2000" b="1" spc="-5" dirty="0">
                <a:solidFill>
                  <a:srgbClr val="FF0000"/>
                </a:solidFill>
                <a:cs typeface="Times New Roman" panose="02020603050405020304" pitchFamily="18" charset="0"/>
              </a:rPr>
              <a:t>MUTLAKA EL HİJYENİ SAĞLANMALIDIR!!!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04B5187-49EE-DE09-6181-6AB993439655}"/>
              </a:ext>
            </a:extLst>
          </p:cNvPr>
          <p:cNvSpPr txBox="1"/>
          <p:nvPr/>
        </p:nvSpPr>
        <p:spPr>
          <a:xfrm>
            <a:off x="299091" y="3954756"/>
            <a:ext cx="5525621" cy="240065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tr-TR" sz="20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El hijyeni ürünleri hasta alanında kolay ulaşılabilir noktada olmalı, genelde sağlık personelinin hastaya bakım sağlarken ulaşabileceği bir kol boyu uzaklığa yerleştirilmeli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tr-TR" sz="20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Hasta bakım malzemeleri hasta alanında olmalı, malzemeleri almak için hasta alanından çıkılmamalı</a:t>
            </a:r>
          </a:p>
        </p:txBody>
      </p:sp>
    </p:spTree>
    <p:extLst>
      <p:ext uri="{BB962C8B-B14F-4D97-AF65-F5344CB8AC3E}">
        <p14:creationId xmlns:p14="http://schemas.microsoft.com/office/powerpoint/2010/main" val="1393202122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992CA0AD-EB62-4EA7-A5B8-5602A64F8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73987"/>
              </p:ext>
            </p:extLst>
          </p:nvPr>
        </p:nvGraphicFramePr>
        <p:xfrm>
          <a:off x="343269" y="1948180"/>
          <a:ext cx="11505461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491">
                  <a:extLst>
                    <a:ext uri="{9D8B030D-6E8A-4147-A177-3AD203B41FA5}">
                      <a16:colId xmlns:a16="http://schemas.microsoft.com/office/drawing/2014/main" val="4126521793"/>
                    </a:ext>
                  </a:extLst>
                </a:gridCol>
                <a:gridCol w="2897124">
                  <a:extLst>
                    <a:ext uri="{9D8B030D-6E8A-4147-A177-3AD203B41FA5}">
                      <a16:colId xmlns:a16="http://schemas.microsoft.com/office/drawing/2014/main" val="2554721193"/>
                    </a:ext>
                  </a:extLst>
                </a:gridCol>
                <a:gridCol w="2105048">
                  <a:extLst>
                    <a:ext uri="{9D8B030D-6E8A-4147-A177-3AD203B41FA5}">
                      <a16:colId xmlns:a16="http://schemas.microsoft.com/office/drawing/2014/main" val="2306650335"/>
                    </a:ext>
                  </a:extLst>
                </a:gridCol>
                <a:gridCol w="2539013">
                  <a:extLst>
                    <a:ext uri="{9D8B030D-6E8A-4147-A177-3AD203B41FA5}">
                      <a16:colId xmlns:a16="http://schemas.microsoft.com/office/drawing/2014/main" val="2107159181"/>
                    </a:ext>
                  </a:extLst>
                </a:gridCol>
                <a:gridCol w="2192785">
                  <a:extLst>
                    <a:ext uri="{9D8B030D-6E8A-4147-A177-3AD203B41FA5}">
                      <a16:colId xmlns:a16="http://schemas.microsoft.com/office/drawing/2014/main" val="1977811678"/>
                    </a:ext>
                  </a:extLst>
                </a:gridCol>
              </a:tblGrid>
              <a:tr h="693036">
                <a:tc>
                  <a:txBody>
                    <a:bodyPr/>
                    <a:lstStyle/>
                    <a:p>
                      <a:r>
                        <a:rPr lang="tr-T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Hastayla Temas Öncesi </a:t>
                      </a:r>
                    </a:p>
                    <a:p>
                      <a:r>
                        <a:rPr lang="tr-T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(Endikasyon 1)</a:t>
                      </a:r>
                    </a:p>
                  </a:txBody>
                  <a:tcPr>
                    <a:solidFill>
                      <a:srgbClr val="666D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Aseptik İşlemlerden Önce (Endikasyon 2)</a:t>
                      </a:r>
                    </a:p>
                  </a:txBody>
                  <a:tcPr>
                    <a:solidFill>
                      <a:srgbClr val="666D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Vücut Sıvılarıyla Temas Riski Sonrası</a:t>
                      </a:r>
                    </a:p>
                    <a:p>
                      <a:r>
                        <a:rPr lang="tr-T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(Endikasyon 3)</a:t>
                      </a:r>
                    </a:p>
                  </a:txBody>
                  <a:tcPr>
                    <a:solidFill>
                      <a:srgbClr val="666D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Hastayla Temas Sonrası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(Endikasyon 4)</a:t>
                      </a:r>
                    </a:p>
                  </a:txBody>
                  <a:tcPr>
                    <a:solidFill>
                      <a:srgbClr val="666D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Hastayla Çevresiyle Temas Sonrası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(Endikasyon 5)</a:t>
                      </a:r>
                    </a:p>
                  </a:txBody>
                  <a:tcPr>
                    <a:solidFill>
                      <a:srgbClr val="666D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541100"/>
                  </a:ext>
                </a:extLst>
              </a:tr>
              <a:tr h="3392989">
                <a:tc>
                  <a:txBody>
                    <a:bodyPr/>
                    <a:lstStyle/>
                    <a:p>
                      <a:pPr marL="377190" indent="-285750" algn="l">
                        <a:lnSpc>
                          <a:spcPct val="100000"/>
                        </a:lnSpc>
                        <a:spcBef>
                          <a:spcPts val="204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tr-TR" sz="1400" spc="-25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sz="1400" spc="-25" dirty="0" err="1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astaya</a:t>
                      </a:r>
                      <a:r>
                        <a:rPr sz="1400" spc="-45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spc="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er türlü </a:t>
                      </a:r>
                      <a:r>
                        <a:rPr sz="1400" spc="-15" dirty="0" err="1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dokunma</a:t>
                      </a:r>
                      <a:endParaRPr lang="tr-TR" sz="1400" spc="-15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37719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Her türlü kişisel</a:t>
                      </a:r>
                      <a:r>
                        <a:rPr lang="tr-TR" sz="1400" spc="-130" baseline="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spc="-13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tr-TR" sz="1400" spc="-5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akım aktivitesi</a:t>
                      </a:r>
                      <a:endParaRPr lang="tr-TR" sz="1400" b="1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37719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1400" spc="-5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Her 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türlü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non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tr-TR" sz="1400" spc="-15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invaziv</a:t>
                      </a:r>
                      <a:r>
                        <a:rPr lang="tr-TR" sz="1400" spc="-2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işlem</a:t>
                      </a:r>
                      <a:endParaRPr lang="tr-TR" sz="1400" b="1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37719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1400" spc="-5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Her 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türlü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non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tr-TR" sz="1400" spc="-15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invaziv </a:t>
                      </a:r>
                      <a:r>
                        <a:rPr lang="tr-TR" sz="1400" spc="-1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tedavi</a:t>
                      </a:r>
                      <a:endParaRPr lang="tr-TR" sz="1400" b="1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6034" marB="0" anchor="ctr">
                    <a:solidFill>
                      <a:srgbClr val="F2C79F"/>
                    </a:solidFill>
                  </a:tcPr>
                </a:tc>
                <a:tc>
                  <a:txBody>
                    <a:bodyPr/>
                    <a:lstStyle/>
                    <a:p>
                      <a:pPr marL="377190" marR="219456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Hastanın cildine enjeksiyon veya vücuduna invaziv tıbbi alet  uygulamak</a:t>
                      </a:r>
                    </a:p>
                    <a:p>
                      <a:pPr marL="37719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İnvaziv yolla verilecek her türlü ilacın hazırlanması, uygulanması, steril alanın  hazırlanması</a:t>
                      </a:r>
                    </a:p>
                    <a:p>
                      <a:pPr marL="377190" marR="448056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Mukozaya direk teması olan ilaçların uygulanması</a:t>
                      </a:r>
                    </a:p>
                    <a:p>
                      <a:pPr marL="377190" marR="192024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İnvaziv bir tıbbi cihazın bütünlüğünü bozmak,  girişimde bulunmak</a:t>
                      </a:r>
                    </a:p>
                    <a:p>
                      <a:pPr marL="377190" marR="219456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  <a:tabLst>
                          <a:tab pos="1825625" algn="l"/>
                        </a:tabLst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Bütünlüğü bozulmuş cilt ya da mukozaya her türlü temas, değerlendirme, bakım</a:t>
                      </a:r>
                    </a:p>
                  </a:txBody>
                  <a:tcPr>
                    <a:solidFill>
                      <a:srgbClr val="F2C79F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Endikasyon 2’den </a:t>
                      </a:r>
                      <a:r>
                        <a:rPr sz="1400" kern="1200" spc="-25" dirty="0" err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sonra</a:t>
                      </a:r>
                      <a:endParaRPr lang="tr-TR" sz="1400" kern="1200" spc="-2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7719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Her hangi bir vücut  sıvısına temastan sonra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2000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6670" marB="0" anchor="ctr">
                    <a:solidFill>
                      <a:srgbClr val="F2C79F"/>
                    </a:solidFill>
                  </a:tcPr>
                </a:tc>
                <a:tc>
                  <a:txBody>
                    <a:bodyPr/>
                    <a:lstStyle/>
                    <a:p>
                      <a:pPr marL="37719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Endikasyon 1 varsa endikasyon 4 de vardır, ayrılamaz. </a:t>
                      </a:r>
                    </a:p>
                    <a:p>
                      <a:pPr marL="37719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Hastaya dokunduktan sonra hasta alanını terk ederken</a:t>
                      </a:r>
                    </a:p>
                    <a:p>
                      <a:pPr marL="37719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Hastayla tokalaşma, nabız ve tansiyon alma, akciğer </a:t>
                      </a:r>
                      <a:r>
                        <a:rPr lang="tr-TR" sz="1400" kern="1200" spc="-25" dirty="0" err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oskültasyonu</a:t>
                      </a: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, karın muayenesi, hastanın hareket etmesine yardım sonrası vb.</a:t>
                      </a:r>
                    </a:p>
                    <a:p>
                      <a:pPr marL="37719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Hasta, hasta giysisi veya hasta çevresine (hastaya temasla birlikte) son temas → sağlık bakım alanına ilk temas arasında</a:t>
                      </a:r>
                    </a:p>
                  </a:txBody>
                  <a:tcPr>
                    <a:solidFill>
                      <a:srgbClr val="F2C79F"/>
                    </a:solidFill>
                  </a:tcPr>
                </a:tc>
                <a:tc>
                  <a:txBody>
                    <a:bodyPr/>
                    <a:lstStyle/>
                    <a:p>
                      <a:pPr marL="37719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Hastaya dokunmaksızın hasta çevresine dokunduktan sonra</a:t>
                      </a:r>
                    </a:p>
                    <a:p>
                      <a:pPr marL="37719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1400" kern="1200" spc="-25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Hastaya değil, sadece hastanın çevresine dokunan sağlık çalışanları el hijyenini hasta alanından ayrılırken uygulamalı</a:t>
                      </a:r>
                    </a:p>
                  </a:txBody>
                  <a:tcPr>
                    <a:solidFill>
                      <a:srgbClr val="F2C7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846642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6B973604-C2D7-B81F-42FA-7C586CBF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2720420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77AF9436-923F-DF9A-C5F4-0B1D8C8717B1}"/>
              </a:ext>
            </a:extLst>
          </p:cNvPr>
          <p:cNvSpPr txBox="1"/>
          <p:nvPr/>
        </p:nvSpPr>
        <p:spPr>
          <a:xfrm>
            <a:off x="1207363" y="1836276"/>
            <a:ext cx="9951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  <a:defRPr/>
            </a:pPr>
            <a:r>
              <a:rPr lang="tr-T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Süreç içerisinde farklı sağlık hizmeti sunum alanları ve tıbbi bakım hizmetleri için </a:t>
            </a:r>
          </a:p>
          <a:p>
            <a:pPr algn="ctr">
              <a:buClr>
                <a:srgbClr val="002060"/>
              </a:buClr>
              <a:defRPr/>
            </a:pPr>
            <a:r>
              <a:rPr lang="tr-TR" sz="2000" b="1" spc="-5" dirty="0">
                <a:solidFill>
                  <a:prstClr val="black"/>
                </a:solidFill>
                <a:cs typeface="Times New Roman" panose="02020603050405020304" pitchFamily="18" charset="0"/>
              </a:rPr>
              <a:t>El Hijyeni Sağlanması Gereken 5 Durum </a:t>
            </a:r>
          </a:p>
          <a:p>
            <a:pPr algn="ctr">
              <a:buClr>
                <a:srgbClr val="002060"/>
              </a:buClr>
              <a:defRPr/>
            </a:pPr>
            <a:r>
              <a:rPr lang="tr-TR" sz="20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görselleri hazırlanmıştır.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52FA58-C32A-67A9-68BD-661EE151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63" y="3134532"/>
            <a:ext cx="3142880" cy="293917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0644ED9-B5A1-DCBD-8F6C-A1E3BB5D8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301" y="3134532"/>
            <a:ext cx="3341842" cy="3022445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D8514D0B-94BE-EEC4-1121-AB1A556E1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475" y="3134532"/>
            <a:ext cx="3847638" cy="3163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9CF30-8BB2-15F4-ABFA-B5E26D27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7030A0"/>
                </a:solidFill>
                <a:latin typeface="+mn-lt"/>
              </a:rPr>
              <a:t>El Hijyeni</a:t>
            </a:r>
            <a:endParaRPr lang="en-GB" sz="54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5263207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64CEFECE-661A-CC8F-945E-AF7247F13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805432"/>
            <a:ext cx="10058400" cy="3566160"/>
          </a:xfrm>
          <a:solidFill>
            <a:srgbClr val="636AA2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+mn-lt"/>
              </a:rPr>
              <a:t>TARİHÇE</a:t>
            </a:r>
          </a:p>
        </p:txBody>
      </p:sp>
    </p:spTree>
    <p:extLst>
      <p:ext uri="{BB962C8B-B14F-4D97-AF65-F5344CB8AC3E}">
        <p14:creationId xmlns:p14="http://schemas.microsoft.com/office/powerpoint/2010/main" val="3792547205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64CEFECE-661A-CC8F-945E-AF7247F13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907032"/>
            <a:ext cx="10058400" cy="3566160"/>
          </a:xfrm>
          <a:solidFill>
            <a:srgbClr val="636AA2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+mn-lt"/>
              </a:rPr>
              <a:t>DOĞRU ELDİVEN KULLANIMI</a:t>
            </a:r>
          </a:p>
        </p:txBody>
      </p:sp>
    </p:spTree>
    <p:extLst>
      <p:ext uri="{BB962C8B-B14F-4D97-AF65-F5344CB8AC3E}">
        <p14:creationId xmlns:p14="http://schemas.microsoft.com/office/powerpoint/2010/main" val="3279410922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77AF9436-923F-DF9A-C5F4-0B1D8C8717B1}"/>
              </a:ext>
            </a:extLst>
          </p:cNvPr>
          <p:cNvSpPr txBox="1"/>
          <p:nvPr/>
        </p:nvSpPr>
        <p:spPr>
          <a:xfrm>
            <a:off x="3317289" y="2104072"/>
            <a:ext cx="78383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Tıbbi eldivenler;</a:t>
            </a:r>
          </a:p>
          <a:p>
            <a:pPr marL="285750" indent="-285750">
              <a:buClr>
                <a:srgbClr val="002060"/>
              </a:buClr>
              <a:buFontTx/>
              <a:buChar char="-"/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Muayene eldivenleri (steril veya steril olmayan)</a:t>
            </a:r>
          </a:p>
          <a:p>
            <a:pPr marL="285750" indent="-285750">
              <a:buClr>
                <a:srgbClr val="002060"/>
              </a:buClr>
              <a:buFontTx/>
              <a:buChar char="-"/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Belirli özelliklere sahip cerrahi eldivenler (kalınlık, elastikiyet vb. steril)</a:t>
            </a:r>
          </a:p>
          <a:p>
            <a:pPr marL="285750" indent="-285750">
              <a:buClr>
                <a:srgbClr val="002060"/>
              </a:buClr>
              <a:buFontTx/>
              <a:buChar char="-"/>
              <a:defRPr/>
            </a:pPr>
            <a:r>
              <a:rPr lang="tr-TR" sz="2400" spc="-5" dirty="0">
                <a:solidFill>
                  <a:prstClr val="black"/>
                </a:solidFill>
                <a:cs typeface="Times New Roman" panose="02020603050405020304" pitchFamily="18" charset="0"/>
              </a:rPr>
              <a:t>Kemoterapi eldivenleri</a:t>
            </a:r>
            <a:endParaRPr lang="tr-TR" sz="1800" spc="-5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493120-FAE7-1135-CC9E-BF27E4280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63" y="4276416"/>
            <a:ext cx="2266149" cy="17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4654AAB4-33CE-1266-B484-6261C5C499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C33CCF-650D-B1E2-D50C-6AC7282F7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0" t="20064" r="20054" b="18705"/>
          <a:stretch/>
        </p:blipFill>
        <p:spPr>
          <a:xfrm>
            <a:off x="4039339" y="4276417"/>
            <a:ext cx="1837677" cy="175386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38DE8C7-1DC1-C024-02D2-34DC8F3D5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364" y="4276414"/>
            <a:ext cx="1837677" cy="1753864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54099E69-009B-A7F6-7429-02E2905B30C9}"/>
              </a:ext>
            </a:extLst>
          </p:cNvPr>
          <p:cNvSpPr/>
          <p:nvPr/>
        </p:nvSpPr>
        <p:spPr>
          <a:xfrm rot="20109530">
            <a:off x="7005064" y="5381941"/>
            <a:ext cx="529017" cy="15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D5AB979-B796-E7CE-A042-10D87060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01" y="4276414"/>
            <a:ext cx="1774918" cy="17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58F469-4C88-AA38-ED51-75A40494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636AA2"/>
                </a:solidFill>
                <a:latin typeface="+mn-lt"/>
              </a:rPr>
              <a:t>Doğru Eldiven Kullanımı</a:t>
            </a:r>
            <a:endParaRPr lang="en-GB" sz="5400" b="1" dirty="0">
              <a:solidFill>
                <a:srgbClr val="636AA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3535619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o 9">
            <a:extLst>
              <a:ext uri="{FF2B5EF4-FFF2-40B4-BE49-F238E27FC236}">
                <a16:creationId xmlns:a16="http://schemas.microsoft.com/office/drawing/2014/main" id="{5775950B-28F4-9E69-C144-F4DB67B92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73587"/>
              </p:ext>
            </p:extLst>
          </p:nvPr>
        </p:nvGraphicFramePr>
        <p:xfrm>
          <a:off x="1178954" y="2552067"/>
          <a:ext cx="970684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119">
                  <a:extLst>
                    <a:ext uri="{9D8B030D-6E8A-4147-A177-3AD203B41FA5}">
                      <a16:colId xmlns:a16="http://schemas.microsoft.com/office/drawing/2014/main" val="2675853362"/>
                    </a:ext>
                  </a:extLst>
                </a:gridCol>
                <a:gridCol w="6899725">
                  <a:extLst>
                    <a:ext uri="{9D8B030D-6E8A-4147-A177-3AD203B41FA5}">
                      <a16:colId xmlns:a16="http://schemas.microsoft.com/office/drawing/2014/main" val="653812425"/>
                    </a:ext>
                  </a:extLst>
                </a:gridCol>
              </a:tblGrid>
              <a:tr h="2380921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2C79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Clr>
                          <a:srgbClr val="002060"/>
                        </a:buClr>
                        <a:buFont typeface="Wingdings" panose="05000000000000000000" pitchFamily="2" charset="2"/>
                        <a:buChar char="q"/>
                        <a:defRPr/>
                      </a:pPr>
                      <a:r>
                        <a:rPr lang="tr-TR" sz="2400" b="0" spc="-5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Kan ve diğer tüm vücut sıvılarına (mukoza zarı ve bütünlüğü bozulmuş deriyle temas dahil) maruz kalmayı gerektirebilecek tüm hasta bakım faaliyetlerinde</a:t>
                      </a:r>
                    </a:p>
                    <a:p>
                      <a:pPr marL="0" indent="0">
                        <a:buClr>
                          <a:srgbClr val="002060"/>
                        </a:buClr>
                        <a:buFont typeface="Wingdings" panose="05000000000000000000" pitchFamily="2" charset="2"/>
                        <a:buNone/>
                        <a:defRPr/>
                      </a:pPr>
                      <a:endParaRPr lang="tr-TR" sz="2400" b="0" spc="-5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Clr>
                          <a:srgbClr val="002060"/>
                        </a:buClr>
                        <a:buFont typeface="Wingdings" panose="05000000000000000000" pitchFamily="2" charset="2"/>
                        <a:buChar char="q"/>
                        <a:defRPr/>
                      </a:pPr>
                      <a:r>
                        <a:rPr lang="tr-TR" sz="2400" b="0" spc="-5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Temas önlemlerinde</a:t>
                      </a:r>
                    </a:p>
                    <a:p>
                      <a:pPr marL="342900" indent="-342900">
                        <a:buClr>
                          <a:srgbClr val="002060"/>
                        </a:buClr>
                        <a:buFont typeface="Wingdings" panose="05000000000000000000" pitchFamily="2" charset="2"/>
                        <a:buChar char="q"/>
                        <a:defRPr/>
                      </a:pPr>
                      <a:endParaRPr lang="tr-TR" sz="2400" b="0" spc="-5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Clr>
                          <a:srgbClr val="002060"/>
                        </a:buClr>
                        <a:buFont typeface="Wingdings" panose="05000000000000000000" pitchFamily="2" charset="2"/>
                        <a:buChar char="q"/>
                        <a:defRPr/>
                      </a:pPr>
                      <a:r>
                        <a:rPr lang="tr-TR" sz="2400" b="0" spc="-5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Salgın durumlarında </a:t>
                      </a:r>
                    </a:p>
                  </a:txBody>
                  <a:tcPr>
                    <a:solidFill>
                      <a:srgbClr val="F2C7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351965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78493120-FAE7-1135-CC9E-BF27E4280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22" y="2865595"/>
            <a:ext cx="2266149" cy="17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4654AAB4-33CE-1266-B484-6261C5C499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845042-7D85-5571-0126-03B6CA42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954" y="294806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636AA2"/>
                </a:solidFill>
                <a:latin typeface="+mn-lt"/>
              </a:rPr>
              <a:t>Doğru Eldiven Kullanımı</a:t>
            </a:r>
            <a:endParaRPr lang="en-GB" sz="5400" b="1" dirty="0">
              <a:solidFill>
                <a:srgbClr val="636AA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1413641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6E2A4-E965-D887-2152-9CC41F35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>
            <a:normAutofit/>
          </a:bodyPr>
          <a:lstStyle/>
          <a:p>
            <a:r>
              <a:rPr lang="tr-TR" sz="4800" b="1" dirty="0">
                <a:solidFill>
                  <a:srgbClr val="636AA2"/>
                </a:solidFill>
                <a:latin typeface="+mn-lt"/>
              </a:rPr>
              <a:t>Doğru Eldiven Kullanımı</a:t>
            </a:r>
            <a:endParaRPr lang="tr-TR" sz="8000" dirty="0">
              <a:latin typeface="+mn-lt"/>
            </a:endParaRP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684DFF8D-948D-022D-1936-A63AEE8504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82"/>
          <a:stretch/>
        </p:blipFill>
        <p:spPr>
          <a:xfrm>
            <a:off x="917522" y="1940560"/>
            <a:ext cx="5005312" cy="4348480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FFC9CBB0-745A-F814-2D5D-AE6A1D015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823" y="2138509"/>
            <a:ext cx="3420177" cy="31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8595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0A7BA-9DAC-6836-928C-81DDCCFCE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54CC084E-E1AB-4632-EE95-48FD30293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823" y="2138509"/>
            <a:ext cx="3420177" cy="3140581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9BD5DB54-7E55-EA0A-D7E2-F2F9F734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51648"/>
            <a:ext cx="10058400" cy="1450757"/>
          </a:xfrm>
        </p:spPr>
        <p:txBody>
          <a:bodyPr>
            <a:normAutofit/>
          </a:bodyPr>
          <a:lstStyle/>
          <a:p>
            <a:r>
              <a:rPr lang="tr-TR" sz="4800" b="1" dirty="0">
                <a:solidFill>
                  <a:srgbClr val="636AA2"/>
                </a:solidFill>
                <a:latin typeface="+mn-lt"/>
              </a:rPr>
              <a:t>Doğru Eldiven Kullanımı</a:t>
            </a:r>
            <a:endParaRPr lang="tr-TR" sz="8000" dirty="0">
              <a:latin typeface="+mn-lt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7FA120E-FD0E-CA74-84EA-6AAD42F2E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0836" y="1578909"/>
            <a:ext cx="13303827" cy="50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71623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02C12-6600-21FF-725E-98A174CE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0E47CA89-C3C2-248F-6B36-F3EE807EC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823" y="2138509"/>
            <a:ext cx="3420177" cy="3140581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62011F96-7E9D-3FCA-F253-80C82A8A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-54822"/>
            <a:ext cx="10058400" cy="1450757"/>
          </a:xfrm>
        </p:spPr>
        <p:txBody>
          <a:bodyPr>
            <a:normAutofit/>
          </a:bodyPr>
          <a:lstStyle/>
          <a:p>
            <a:r>
              <a:rPr lang="tr-TR" sz="4800" b="1" dirty="0">
                <a:solidFill>
                  <a:srgbClr val="636AA2"/>
                </a:solidFill>
                <a:latin typeface="+mn-lt"/>
              </a:rPr>
              <a:t>Doğru Eldiven Kullanımı</a:t>
            </a:r>
            <a:endParaRPr lang="tr-TR" sz="8000" dirty="0">
              <a:latin typeface="+mn-lt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FA13B42-4B67-FDCF-00B2-E50701F86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9520" y="1690688"/>
            <a:ext cx="11711431" cy="47370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extrusionH="76200">
            <a:bevelT w="508000" prst="coolSlant"/>
            <a:extrusionClr>
              <a:srgbClr val="FF9900"/>
            </a:extrusionClr>
          </a:sp3d>
        </p:spPr>
      </p:pic>
    </p:spTree>
    <p:extLst>
      <p:ext uri="{BB962C8B-B14F-4D97-AF65-F5344CB8AC3E}">
        <p14:creationId xmlns:p14="http://schemas.microsoft.com/office/powerpoint/2010/main" val="1362320611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BEA34-DDE3-089D-F0A8-FF673A22B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F1411BD0-24AB-2FFB-AB77-0A90D2B600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95"/>
          <a:stretch/>
        </p:blipFill>
        <p:spPr>
          <a:xfrm>
            <a:off x="1311668" y="797980"/>
            <a:ext cx="7935849" cy="5477961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99890A06-F6DC-F404-A84A-D8E990095940}"/>
              </a:ext>
            </a:extLst>
          </p:cNvPr>
          <p:cNvSpPr/>
          <p:nvPr/>
        </p:nvSpPr>
        <p:spPr>
          <a:xfrm>
            <a:off x="901148" y="122106"/>
            <a:ext cx="9183131" cy="57594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Eldiven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kullanımı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endikasyonu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oluştuğunda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eldiven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giymeden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önce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alkol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bazlı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bir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el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antiseptiği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ile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ovalayarak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veya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sabun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ve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su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ile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yıkayarak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mutlaka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el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hijyenini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sağlayın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.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586362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DC29C61-DD34-E853-CB32-750383A5B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93" y="832997"/>
            <a:ext cx="8857410" cy="50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0821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4654AAB4-33CE-1266-B484-6261C5C499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38251B9-1751-DD96-BB32-23F036E978F9}"/>
              </a:ext>
            </a:extLst>
          </p:cNvPr>
          <p:cNvSpPr txBox="1"/>
          <p:nvPr/>
        </p:nvSpPr>
        <p:spPr>
          <a:xfrm>
            <a:off x="375701" y="1783330"/>
            <a:ext cx="776245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66DA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Eldiven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kullanımı</a:t>
            </a: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hijyeni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için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herhangi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bir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endikasyonu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değiştirmez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66DA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Eldiven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kullanımı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herhangi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bir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hijyeni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eyleminin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yerini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al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maz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66DA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Eldiven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kullanılırken,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el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hijyeni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endikasyonu varlığında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eldivenler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çıkarılmalı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el hijyeni sağlanmalıdır. G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ereki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yorsa yeni eldiven giyilmelidir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66DA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Eldivenin kirlendiği ve/veya delindiğini fark eder etmez eldivenler çıkarılmalı ve el hijyeni sağlanmalıdır. G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ereki</a:t>
            </a:r>
            <a:r>
              <a:rPr lang="tr-T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yorsa yeni eldiven giyilmelidir.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7922908-B121-34F3-9A39-454E3D06A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11" y="3149845"/>
            <a:ext cx="1396411" cy="130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_5" descr="http://www.mapleleaffoods.com/wp-content/themes/maplecorporate/img/img-hand-washing.png">
            <a:extLst>
              <a:ext uri="{FF2B5EF4-FFF2-40B4-BE49-F238E27FC236}">
                <a16:creationId xmlns:a16="http://schemas.microsoft.com/office/drawing/2014/main" id="{74F9E64A-2150-1B9E-C69A-E93A79B284C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165632" y="2146228"/>
            <a:ext cx="1658069" cy="1559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D49A29A1-067B-CAA0-1E40-ACCBD7F021DD}"/>
              </a:ext>
            </a:extLst>
          </p:cNvPr>
          <p:cNvCxnSpPr/>
          <p:nvPr/>
        </p:nvCxnSpPr>
        <p:spPr>
          <a:xfrm>
            <a:off x="8940491" y="3784196"/>
            <a:ext cx="9219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65BEDDC5-56A4-B388-912B-EFD1716B2B6C}"/>
              </a:ext>
            </a:extLst>
          </p:cNvPr>
          <p:cNvCxnSpPr/>
          <p:nvPr/>
        </p:nvCxnSpPr>
        <p:spPr>
          <a:xfrm>
            <a:off x="8940491" y="3906989"/>
            <a:ext cx="9219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Bağlayıcı 16">
            <a:extLst>
              <a:ext uri="{FF2B5EF4-FFF2-40B4-BE49-F238E27FC236}">
                <a16:creationId xmlns:a16="http://schemas.microsoft.com/office/drawing/2014/main" id="{D4F65A22-C795-470E-556A-2DA5545FE3B3}"/>
              </a:ext>
            </a:extLst>
          </p:cNvPr>
          <p:cNvCxnSpPr>
            <a:cxnSpLocks/>
          </p:cNvCxnSpPr>
          <p:nvPr/>
        </p:nvCxnSpPr>
        <p:spPr>
          <a:xfrm flipV="1">
            <a:off x="9175070" y="3429000"/>
            <a:ext cx="452762" cy="9033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Resim 14">
            <a:extLst>
              <a:ext uri="{FF2B5EF4-FFF2-40B4-BE49-F238E27FC236}">
                <a16:creationId xmlns:a16="http://schemas.microsoft.com/office/drawing/2014/main" id="{12559276-39F7-CB9C-027E-B1DF3906F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998" y="4418548"/>
            <a:ext cx="2425336" cy="15835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EACD82D-31B1-7BD9-4D27-7559EA7C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636AA2"/>
                </a:solidFill>
                <a:latin typeface="+mn-lt"/>
              </a:rPr>
              <a:t>Doğru Eldiven Kullanımı</a:t>
            </a:r>
            <a:endParaRPr lang="en-GB" sz="5400" b="1" dirty="0">
              <a:solidFill>
                <a:srgbClr val="636AA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683484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C6579B-DFE7-B13D-62C1-74437B69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0"/>
            <a:ext cx="10058400" cy="1450757"/>
          </a:xfrm>
        </p:spPr>
        <p:txBody>
          <a:bodyPr/>
          <a:lstStyle/>
          <a:p>
            <a:r>
              <a:rPr lang="tr-TR" sz="4800" b="1" dirty="0">
                <a:solidFill>
                  <a:srgbClr val="636AA2"/>
                </a:solidFill>
                <a:latin typeface="+mn-lt"/>
              </a:rPr>
              <a:t>Doğru Eldiven Kullanımı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1BAE54D-D27E-4C14-4F52-1D98A136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20" y="1887853"/>
            <a:ext cx="3066861" cy="4101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79FC860-9342-6029-C58F-6349329B5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889" y="1911984"/>
            <a:ext cx="2893181" cy="408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CB77E6E-644A-8B36-CD50-68B0E4A2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746" y="1887854"/>
            <a:ext cx="2883115" cy="41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09334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355816D5-CA80-D09E-93D3-559EA145D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86" y="1882066"/>
            <a:ext cx="1781434" cy="1381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FF0B5E3-C6A6-4489-05FA-31E9DD4D6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59" y="2738269"/>
            <a:ext cx="1781434" cy="1381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İçerik Yer Tutucusu 4">
            <a:extLst>
              <a:ext uri="{FF2B5EF4-FFF2-40B4-BE49-F238E27FC236}">
                <a16:creationId xmlns:a16="http://schemas.microsoft.com/office/drawing/2014/main" id="{AA690EA8-7F6C-0A29-02AD-45769AD2CBC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7"/>
          <a:stretch/>
        </p:blipFill>
        <p:spPr bwMode="auto">
          <a:xfrm>
            <a:off x="2734323" y="3611996"/>
            <a:ext cx="1781434" cy="130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ibrikler">
            <a:extLst>
              <a:ext uri="{FF2B5EF4-FFF2-40B4-BE49-F238E27FC236}">
                <a16:creationId xmlns:a16="http://schemas.microsoft.com/office/drawing/2014/main" id="{144EED73-D1A7-00A2-D321-6B06F0A1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5040" y="4618327"/>
            <a:ext cx="1781434" cy="137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50093E4B-8BBE-70FD-63DC-FD04E8004A66}"/>
              </a:ext>
            </a:extLst>
          </p:cNvPr>
          <p:cNvSpPr txBox="1"/>
          <p:nvPr/>
        </p:nvSpPr>
        <p:spPr>
          <a:xfrm>
            <a:off x="5598002" y="1882066"/>
            <a:ext cx="609452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solidFill>
                  <a:srgbClr val="000000"/>
                </a:solidFill>
              </a:rPr>
              <a:t>Hijyen ve el hijyeni uygulamaları,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400" dirty="0">
              <a:solidFill>
                <a:srgbClr val="000000"/>
              </a:solidFill>
            </a:endParaRPr>
          </a:p>
          <a:p>
            <a:pPr marL="342900" indent="-342900" algn="just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Medeniyetler kadar eskiye dayanıyor</a:t>
            </a:r>
          </a:p>
          <a:p>
            <a:pPr marL="342900" indent="-342900" algn="just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Dini ve kültürel bir ritüel/gelenek olarak karşımıza çıkıyor</a:t>
            </a:r>
          </a:p>
          <a:p>
            <a:pPr marL="342900" indent="-342900" algn="just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Mısır </a:t>
            </a:r>
            <a:r>
              <a:rPr lang="tr-TR" sz="2400" dirty="0" err="1">
                <a:solidFill>
                  <a:srgbClr val="000000"/>
                </a:solidFill>
              </a:rPr>
              <a:t>papürüslerinde</a:t>
            </a:r>
            <a:r>
              <a:rPr lang="tr-TR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M.Ö. 1500</a:t>
            </a:r>
            <a:r>
              <a:rPr lang="tr-TR" sz="2400" dirty="0">
                <a:solidFill>
                  <a:srgbClr val="000000"/>
                </a:solidFill>
              </a:rPr>
              <a:t>’</a:t>
            </a:r>
            <a:r>
              <a:rPr lang="tr-TR" sz="2400" dirty="0" err="1">
                <a:solidFill>
                  <a:srgbClr val="000000"/>
                </a:solidFill>
              </a:rPr>
              <a:t>lü</a:t>
            </a:r>
            <a:r>
              <a:rPr lang="tr-TR" sz="2400" dirty="0">
                <a:solidFill>
                  <a:srgbClr val="000000"/>
                </a:solidFill>
              </a:rPr>
              <a:t> yıllarda, a</a:t>
            </a:r>
            <a:r>
              <a:rPr lang="en-US" sz="2400" dirty="0" err="1">
                <a:solidFill>
                  <a:srgbClr val="000000"/>
                </a:solidFill>
              </a:rPr>
              <a:t>lkali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tuzlar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tr-TR" sz="2400" dirty="0">
                <a:solidFill>
                  <a:srgbClr val="000000"/>
                </a:solidFill>
              </a:rPr>
              <a:t>ile </a:t>
            </a:r>
            <a:r>
              <a:rPr lang="en-US" sz="2400" dirty="0" err="1">
                <a:solidFill>
                  <a:srgbClr val="000000"/>
                </a:solidFill>
              </a:rPr>
              <a:t>yağ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karıştır</a:t>
            </a:r>
            <a:r>
              <a:rPr lang="tr-TR" sz="2400" dirty="0" err="1">
                <a:solidFill>
                  <a:srgbClr val="000000"/>
                </a:solidFill>
              </a:rPr>
              <a:t>ıl</a:t>
            </a:r>
            <a:r>
              <a:rPr lang="en-US" sz="2400" dirty="0">
                <a:solidFill>
                  <a:srgbClr val="000000"/>
                </a:solidFill>
              </a:rPr>
              <a:t>arak</a:t>
            </a:r>
            <a:r>
              <a:rPr lang="tr-TR" sz="2400" dirty="0">
                <a:solidFill>
                  <a:srgbClr val="000000"/>
                </a:solidFill>
              </a:rPr>
              <a:t> s</a:t>
            </a:r>
            <a:r>
              <a:rPr lang="en-US" sz="2400" dirty="0" err="1">
                <a:solidFill>
                  <a:srgbClr val="000000"/>
                </a:solidFill>
              </a:rPr>
              <a:t>abun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yapımı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endParaRPr lang="tr-TR" sz="2400" dirty="0">
              <a:solidFill>
                <a:srgbClr val="000000"/>
              </a:solidFill>
            </a:endParaRPr>
          </a:p>
          <a:p>
            <a:pPr marL="342900" indent="-342900" algn="just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M</a:t>
            </a:r>
            <a:r>
              <a:rPr lang="en-US" sz="2400" dirty="0" err="1">
                <a:solidFill>
                  <a:srgbClr val="000000"/>
                </a:solidFill>
              </a:rPr>
              <a:t>ilattan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üç</a:t>
            </a:r>
            <a:r>
              <a:rPr lang="en-US" sz="2400" dirty="0">
                <a:solidFill>
                  <a:srgbClr val="000000"/>
                </a:solidFill>
              </a:rPr>
              <a:t> bin </a:t>
            </a:r>
            <a:r>
              <a:rPr lang="en-US" sz="2400" dirty="0" err="1">
                <a:solidFill>
                  <a:srgbClr val="000000"/>
                </a:solidFill>
              </a:rPr>
              <a:t>yıl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önce</a:t>
            </a:r>
            <a:r>
              <a:rPr lang="tr-TR" sz="2400" dirty="0">
                <a:solidFill>
                  <a:srgbClr val="000000"/>
                </a:solidFill>
              </a:rPr>
              <a:t>, hazırlanan sabunların cilt hastalıklarında kullanılmaya başlanmasıyla e</a:t>
            </a:r>
            <a:r>
              <a:rPr lang="en-US" sz="2400" dirty="0">
                <a:solidFill>
                  <a:srgbClr val="000000"/>
                </a:solidFill>
              </a:rPr>
              <a:t>l </a:t>
            </a:r>
            <a:r>
              <a:rPr lang="en-US" sz="2400" dirty="0" err="1">
                <a:solidFill>
                  <a:srgbClr val="000000"/>
                </a:solidFill>
              </a:rPr>
              <a:t>yıkama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sağlık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arasındaki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bağlantı</a:t>
            </a:r>
            <a:r>
              <a:rPr lang="tr-TR" sz="2400" dirty="0">
                <a:solidFill>
                  <a:srgbClr val="000000"/>
                </a:solidFill>
              </a:rPr>
              <a:t> karşımıza çıkıyor</a:t>
            </a:r>
          </a:p>
          <a:p>
            <a:endParaRPr lang="tr-TR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73888-CA7B-C1D3-A136-5CF9D6F96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Tarihçe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192165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64CEFECE-661A-CC8F-945E-AF7247F13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805432"/>
            <a:ext cx="10058400" cy="3566160"/>
          </a:xfrm>
          <a:solidFill>
            <a:srgbClr val="FF9900"/>
          </a:solidFill>
          <a:scene3d>
            <a:camera prst="orthographicFront"/>
            <a:lightRig rig="threePt" dir="t"/>
          </a:scene3d>
          <a:sp3d>
            <a:bevelT w="508000" prst="coolSlant"/>
            <a:bevelB w="508000" h="50800" prst="softRound"/>
          </a:sp3d>
        </p:spPr>
        <p:txBody>
          <a:bodyPr/>
          <a:lstStyle/>
          <a:p>
            <a:r>
              <a:rPr lang="tr-TR" b="1" dirty="0">
                <a:solidFill>
                  <a:schemeClr val="bg1"/>
                </a:solidFill>
                <a:latin typeface="+mn-lt"/>
              </a:rPr>
              <a:t>EL HİJYENİNE UYUMUN ARTIRILMASI</a:t>
            </a:r>
          </a:p>
        </p:txBody>
      </p:sp>
    </p:spTree>
    <p:extLst>
      <p:ext uri="{BB962C8B-B14F-4D97-AF65-F5344CB8AC3E}">
        <p14:creationId xmlns:p14="http://schemas.microsoft.com/office/powerpoint/2010/main" val="4212790485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52223DDC-DB90-CBA5-B929-6DE1AD73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636AA2"/>
                </a:solidFill>
                <a:latin typeface="+mn-lt"/>
              </a:rPr>
              <a:t>El Hijyeni Uyumu</a:t>
            </a:r>
          </a:p>
        </p:txBody>
      </p:sp>
      <p:grpSp>
        <p:nvGrpSpPr>
          <p:cNvPr id="7" name="Group 21">
            <a:extLst>
              <a:ext uri="{FF2B5EF4-FFF2-40B4-BE49-F238E27FC236}">
                <a16:creationId xmlns:a16="http://schemas.microsoft.com/office/drawing/2014/main" id="{BAF194EE-2168-3367-837C-F2764B9E806F}"/>
              </a:ext>
            </a:extLst>
          </p:cNvPr>
          <p:cNvGrpSpPr/>
          <p:nvPr/>
        </p:nvGrpSpPr>
        <p:grpSpPr>
          <a:xfrm>
            <a:off x="7711052" y="1953088"/>
            <a:ext cx="3297259" cy="3721190"/>
            <a:chOff x="6997412" y="827630"/>
            <a:chExt cx="4919601" cy="5695090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355013B1-900D-A690-7EF9-7AAABE2F0778}"/>
                </a:ext>
              </a:extLst>
            </p:cNvPr>
            <p:cNvSpPr/>
            <p:nvPr/>
          </p:nvSpPr>
          <p:spPr>
            <a:xfrm flipH="1" flipV="1">
              <a:off x="11002613" y="827630"/>
              <a:ext cx="914400" cy="914400"/>
            </a:xfrm>
            <a:prstGeom prst="rect">
              <a:avLst/>
            </a:prstGeom>
            <a:solidFill>
              <a:srgbClr val="A62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23">
              <a:extLst>
                <a:ext uri="{FF2B5EF4-FFF2-40B4-BE49-F238E27FC236}">
                  <a16:creationId xmlns:a16="http://schemas.microsoft.com/office/drawing/2014/main" id="{8B91DEAC-3B2C-45B3-8B7F-5CEA6684A944}"/>
                </a:ext>
              </a:extLst>
            </p:cNvPr>
            <p:cNvSpPr/>
            <p:nvPr/>
          </p:nvSpPr>
          <p:spPr>
            <a:xfrm flipH="1" flipV="1">
              <a:off x="6997412" y="5608320"/>
              <a:ext cx="914400" cy="914400"/>
            </a:xfrm>
            <a:prstGeom prst="rect">
              <a:avLst/>
            </a:prstGeom>
            <a:solidFill>
              <a:srgbClr val="A62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2" descr="411,900+ Hand Hygiene Stock Photos, Pictures &amp; Royalty-Free ...">
              <a:extLst>
                <a:ext uri="{FF2B5EF4-FFF2-40B4-BE49-F238E27FC236}">
                  <a16:creationId xmlns:a16="http://schemas.microsoft.com/office/drawing/2014/main" id="{775A4D04-A6DC-4999-4459-077F831328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26" r="19895"/>
            <a:stretch/>
          </p:blipFill>
          <p:spPr bwMode="auto">
            <a:xfrm>
              <a:off x="7068532" y="898046"/>
              <a:ext cx="4771593" cy="5553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">
            <a:extLst>
              <a:ext uri="{FF2B5EF4-FFF2-40B4-BE49-F238E27FC236}">
                <a16:creationId xmlns:a16="http://schemas.microsoft.com/office/drawing/2014/main" id="{318184E2-0813-86A1-A7BE-91184DF0DD93}"/>
              </a:ext>
            </a:extLst>
          </p:cNvPr>
          <p:cNvGrpSpPr/>
          <p:nvPr/>
        </p:nvGrpSpPr>
        <p:grpSpPr>
          <a:xfrm>
            <a:off x="990142" y="1945278"/>
            <a:ext cx="6133257" cy="1149337"/>
            <a:chOff x="341310" y="1654748"/>
            <a:chExt cx="6133257" cy="1547805"/>
          </a:xfrm>
        </p:grpSpPr>
        <p:sp>
          <p:nvSpPr>
            <p:cNvPr id="13" name="Arrow: Chevron 6">
              <a:extLst>
                <a:ext uri="{FF2B5EF4-FFF2-40B4-BE49-F238E27FC236}">
                  <a16:creationId xmlns:a16="http://schemas.microsoft.com/office/drawing/2014/main" id="{55D192A9-F813-C6B6-15F4-A7EAF60BD301}"/>
                </a:ext>
              </a:extLst>
            </p:cNvPr>
            <p:cNvSpPr/>
            <p:nvPr/>
          </p:nvSpPr>
          <p:spPr>
            <a:xfrm>
              <a:off x="341310" y="1654748"/>
              <a:ext cx="1805437" cy="457200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8"/>
              <a:endParaRPr lang="en-US" sz="1500" dirty="0">
                <a:solidFill>
                  <a:prstClr val="black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4" name="Rectangle: Rounded Corners 10">
              <a:extLst>
                <a:ext uri="{FF2B5EF4-FFF2-40B4-BE49-F238E27FC236}">
                  <a16:creationId xmlns:a16="http://schemas.microsoft.com/office/drawing/2014/main" id="{E200EF72-6622-903B-2D64-3E6083B367BE}"/>
                </a:ext>
              </a:extLst>
            </p:cNvPr>
            <p:cNvSpPr/>
            <p:nvPr/>
          </p:nvSpPr>
          <p:spPr>
            <a:xfrm>
              <a:off x="697169" y="1830953"/>
              <a:ext cx="5777398" cy="1371600"/>
            </a:xfrm>
            <a:prstGeom prst="roundRect">
              <a:avLst>
                <a:gd name="adj" fmla="val 8034"/>
              </a:avLst>
            </a:prstGeom>
            <a:solidFill>
              <a:srgbClr val="FFFFFF">
                <a:alpha val="90000"/>
              </a:srgb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8"/>
              <a:endParaRPr lang="en-US" sz="1500" dirty="0">
                <a:solidFill>
                  <a:prstClr val="white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EE7EF60D-9B56-F4B3-316A-D2A073B9A372}"/>
                </a:ext>
              </a:extLst>
            </p:cNvPr>
            <p:cNvSpPr txBox="1"/>
            <p:nvPr/>
          </p:nvSpPr>
          <p:spPr>
            <a:xfrm>
              <a:off x="834135" y="2040102"/>
              <a:ext cx="5562079" cy="9533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l"/>
              <a:r>
                <a:rPr lang="tr-TR" sz="2000" b="0" i="0" dirty="0">
                  <a:effectLst/>
                </a:rPr>
                <a:t>Etkili enfeksiyon önleme ve kontrol programları</a:t>
              </a:r>
              <a:r>
                <a:rPr lang="tr-TR" sz="2000" dirty="0"/>
                <a:t>yla</a:t>
              </a:r>
              <a:r>
                <a:rPr lang="tr-TR" sz="2000" b="0" i="0" dirty="0">
                  <a:effectLst/>
                </a:rPr>
                <a:t> </a:t>
              </a:r>
              <a:r>
                <a:rPr lang="tr-TR" sz="2000" b="0" i="0" dirty="0" err="1">
                  <a:effectLst/>
                </a:rPr>
                <a:t>SHİE’lerin</a:t>
              </a:r>
              <a:r>
                <a:rPr lang="tr-TR" sz="2000" b="0" i="0" dirty="0">
                  <a:effectLst/>
                </a:rPr>
                <a:t> %70’i önlenebilir</a:t>
              </a:r>
              <a:endParaRPr lang="en-US" sz="2000" b="1" i="0" dirty="0">
                <a:effectLst/>
              </a:endParaRPr>
            </a:p>
          </p:txBody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id="{FA570987-6EE4-EA05-9818-95EAA5EF1F28}"/>
              </a:ext>
            </a:extLst>
          </p:cNvPr>
          <p:cNvGrpSpPr/>
          <p:nvPr/>
        </p:nvGrpSpPr>
        <p:grpSpPr>
          <a:xfrm>
            <a:off x="910774" y="4015556"/>
            <a:ext cx="6323145" cy="1318443"/>
            <a:chOff x="341310" y="4847533"/>
            <a:chExt cx="6212624" cy="1731778"/>
          </a:xfrm>
        </p:grpSpPr>
        <p:sp>
          <p:nvSpPr>
            <p:cNvPr id="21" name="Arrow: Chevron 7">
              <a:extLst>
                <a:ext uri="{FF2B5EF4-FFF2-40B4-BE49-F238E27FC236}">
                  <a16:creationId xmlns:a16="http://schemas.microsoft.com/office/drawing/2014/main" id="{558C5B57-33E0-9722-D481-7DED20ECEFDF}"/>
                </a:ext>
              </a:extLst>
            </p:cNvPr>
            <p:cNvSpPr/>
            <p:nvPr/>
          </p:nvSpPr>
          <p:spPr>
            <a:xfrm>
              <a:off x="341310" y="4847533"/>
              <a:ext cx="1884804" cy="554003"/>
            </a:xfrm>
            <a:prstGeom prst="chevron">
              <a:avLst/>
            </a:prstGeom>
            <a:solidFill>
              <a:srgbClr val="666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8"/>
              <a:endParaRPr lang="en-US" sz="1500" dirty="0">
                <a:solidFill>
                  <a:prstClr val="black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22" name="Rectangle: Rounded Corners 8">
              <a:extLst>
                <a:ext uri="{FF2B5EF4-FFF2-40B4-BE49-F238E27FC236}">
                  <a16:creationId xmlns:a16="http://schemas.microsoft.com/office/drawing/2014/main" id="{1584041D-76B3-3A3C-21EF-E15DDD84C3F1}"/>
                </a:ext>
              </a:extLst>
            </p:cNvPr>
            <p:cNvSpPr/>
            <p:nvPr/>
          </p:nvSpPr>
          <p:spPr>
            <a:xfrm>
              <a:off x="701774" y="5093509"/>
              <a:ext cx="5852160" cy="1485802"/>
            </a:xfrm>
            <a:prstGeom prst="roundRect">
              <a:avLst>
                <a:gd name="adj" fmla="val 8034"/>
              </a:avLst>
            </a:prstGeom>
            <a:solidFill>
              <a:srgbClr val="FFFFFF">
                <a:alpha val="90000"/>
              </a:srgbClr>
            </a:solidFill>
            <a:ln w="28575">
              <a:solidFill>
                <a:srgbClr val="666D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8"/>
              <a:endParaRPr lang="en-US" sz="1500" dirty="0">
                <a:solidFill>
                  <a:prstClr val="white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A4F99CAE-CD72-D782-B62A-F9F368607F6E}"/>
                </a:ext>
              </a:extLst>
            </p:cNvPr>
            <p:cNvSpPr txBox="1"/>
            <p:nvPr/>
          </p:nvSpPr>
          <p:spPr>
            <a:xfrm>
              <a:off x="840512" y="5237127"/>
              <a:ext cx="5634055" cy="9298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t">
              <a:spAutoFit/>
            </a:bodyPr>
            <a:lstStyle/>
            <a:p>
              <a:pPr algn="l"/>
              <a:r>
                <a:rPr lang="en-US" sz="2000" i="0" dirty="0">
                  <a:effectLst/>
                </a:rPr>
                <a:t>El </a:t>
              </a:r>
              <a:r>
                <a:rPr lang="en-US" sz="2000" i="0" dirty="0" err="1">
                  <a:effectLst/>
                </a:rPr>
                <a:t>hijyeni</a:t>
              </a:r>
              <a:r>
                <a:rPr lang="en-US" sz="2000" i="0" dirty="0">
                  <a:effectLst/>
                </a:rPr>
                <a:t> </a:t>
              </a:r>
              <a:r>
                <a:rPr lang="en-US" sz="2000" i="0" dirty="0" err="1">
                  <a:effectLst/>
                </a:rPr>
                <a:t>uygulamalarının</a:t>
              </a:r>
              <a:r>
                <a:rPr lang="en-US" sz="2000" i="0" dirty="0">
                  <a:effectLst/>
                </a:rPr>
                <a:t> </a:t>
              </a:r>
              <a:r>
                <a:rPr lang="en-US" sz="2000" i="0" dirty="0" err="1">
                  <a:effectLst/>
                </a:rPr>
                <a:t>iyileştirilmesi</a:t>
              </a:r>
              <a:r>
                <a:rPr lang="tr-TR" sz="2000" dirty="0"/>
                <a:t> ile</a:t>
              </a:r>
              <a:r>
                <a:rPr lang="en-US" sz="2000" i="0" dirty="0">
                  <a:effectLst/>
                </a:rPr>
                <a:t> </a:t>
              </a:r>
              <a:r>
                <a:rPr lang="tr-TR" sz="2000" i="0" dirty="0" err="1">
                  <a:effectLst/>
                </a:rPr>
                <a:t>SHİE’lerin</a:t>
              </a:r>
              <a:r>
                <a:rPr lang="en-US" sz="2000" i="0" dirty="0">
                  <a:effectLst/>
                </a:rPr>
                <a:t> %50’</a:t>
              </a:r>
              <a:r>
                <a:rPr lang="tr-TR" sz="2000" i="0" dirty="0">
                  <a:effectLst/>
                </a:rPr>
                <a:t>si önlenebilir</a:t>
              </a:r>
              <a:endParaRPr lang="en-US" sz="2000" i="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405828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52223DDC-DB90-CBA5-B929-6DE1AD73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636AA2"/>
                </a:solidFill>
                <a:latin typeface="+mn-lt"/>
              </a:rPr>
              <a:t>El Hijyeni Uyumunda Çok Bileşenli Yaklaşımlar</a:t>
            </a:r>
          </a:p>
        </p:txBody>
      </p:sp>
      <p:grpSp>
        <p:nvGrpSpPr>
          <p:cNvPr id="24" name="05">
            <a:extLst>
              <a:ext uri="{FF2B5EF4-FFF2-40B4-BE49-F238E27FC236}">
                <a16:creationId xmlns:a16="http://schemas.microsoft.com/office/drawing/2014/main" id="{9E16524D-E620-00B0-6336-4E15379A1AE5}"/>
              </a:ext>
            </a:extLst>
          </p:cNvPr>
          <p:cNvGrpSpPr/>
          <p:nvPr/>
        </p:nvGrpSpPr>
        <p:grpSpPr>
          <a:xfrm>
            <a:off x="7116299" y="2130677"/>
            <a:ext cx="4801881" cy="1188000"/>
            <a:chOff x="7477801" y="2333877"/>
            <a:chExt cx="4801881" cy="1188000"/>
          </a:xfrm>
        </p:grpSpPr>
        <p:grpSp>
          <p:nvGrpSpPr>
            <p:cNvPr id="25" name="Group 62">
              <a:extLst>
                <a:ext uri="{FF2B5EF4-FFF2-40B4-BE49-F238E27FC236}">
                  <a16:creationId xmlns:a16="http://schemas.microsoft.com/office/drawing/2014/main" id="{26E2127A-1CAD-61B6-9332-2B8EE8A0AEBC}"/>
                </a:ext>
              </a:extLst>
            </p:cNvPr>
            <p:cNvGrpSpPr/>
            <p:nvPr/>
          </p:nvGrpSpPr>
          <p:grpSpPr>
            <a:xfrm>
              <a:off x="7672442" y="2333877"/>
              <a:ext cx="1287553" cy="1188000"/>
              <a:chOff x="3142822" y="2316910"/>
              <a:chExt cx="1287553" cy="1188000"/>
            </a:xfrm>
          </p:grpSpPr>
          <p:sp>
            <p:nvSpPr>
              <p:cNvPr id="29" name="Right Triangle 63">
                <a:extLst>
                  <a:ext uri="{FF2B5EF4-FFF2-40B4-BE49-F238E27FC236}">
                    <a16:creationId xmlns:a16="http://schemas.microsoft.com/office/drawing/2014/main" id="{1783EF6E-14CC-84F2-AFE1-BFF383121C5A}"/>
                  </a:ext>
                </a:extLst>
              </p:cNvPr>
              <p:cNvSpPr/>
              <p:nvPr/>
            </p:nvSpPr>
            <p:spPr>
              <a:xfrm rot="8640000" flipH="1">
                <a:off x="3142822" y="2590205"/>
                <a:ext cx="457390" cy="448898"/>
              </a:xfrm>
              <a:prstGeom prst="rtTriangle">
                <a:avLst/>
              </a:prstGeom>
              <a:solidFill>
                <a:srgbClr val="99D7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30" name="Group 64">
                <a:extLst>
                  <a:ext uri="{FF2B5EF4-FFF2-40B4-BE49-F238E27FC236}">
                    <a16:creationId xmlns:a16="http://schemas.microsoft.com/office/drawing/2014/main" id="{4585B858-3B86-F8D2-3637-C3256341A48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42375" y="2316910"/>
                <a:ext cx="1188000" cy="1188000"/>
                <a:chOff x="4752473" y="1275342"/>
                <a:chExt cx="2520000" cy="252000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333EACA-0D63-F21E-41AB-C92A769591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52473" y="1275342"/>
                  <a:ext cx="2520000" cy="2520000"/>
                </a:xfrm>
                <a:prstGeom prst="ellipse">
                  <a:avLst/>
                </a:prstGeom>
                <a:solidFill>
                  <a:srgbClr val="4CB8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A4020F0-AEB6-DC6C-B589-AFF5D4799F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81704" y="1404573"/>
                  <a:ext cx="2261539" cy="226153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26" name="TextBox 71">
              <a:extLst>
                <a:ext uri="{FF2B5EF4-FFF2-40B4-BE49-F238E27FC236}">
                  <a16:creationId xmlns:a16="http://schemas.microsoft.com/office/drawing/2014/main" id="{612CC9C0-4CA9-444B-CB0A-61EB7182F397}"/>
                </a:ext>
              </a:extLst>
            </p:cNvPr>
            <p:cNvSpPr txBox="1"/>
            <p:nvPr/>
          </p:nvSpPr>
          <p:spPr>
            <a:xfrm>
              <a:off x="9033600" y="2543157"/>
              <a:ext cx="32460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buSzPct val="120000"/>
              </a:pPr>
              <a:r>
                <a:rPr lang="tr-TR" sz="2200" dirty="0">
                  <a:latin typeface="Atkinson Hyperlegible" pitchFamily="2" charset="77"/>
                </a:rPr>
                <a:t>Güvenlik İklimi/Kültür Değişikliği</a:t>
              </a:r>
              <a:endParaRPr lang="en-US" sz="2200" dirty="0">
                <a:latin typeface="Atkinson Hyperlegible" pitchFamily="2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8522996-A899-7064-A103-2D8E48AD32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77801" y="2736594"/>
              <a:ext cx="72000" cy="72000"/>
            </a:xfrm>
            <a:prstGeom prst="ellipse">
              <a:avLst/>
            </a:prstGeom>
            <a:solidFill>
              <a:srgbClr val="99D7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8" name="Graphic 109" descr="Heart with solid fill">
              <a:extLst>
                <a:ext uri="{FF2B5EF4-FFF2-40B4-BE49-F238E27FC236}">
                  <a16:creationId xmlns:a16="http://schemas.microsoft.com/office/drawing/2014/main" id="{4DA642C6-B65B-526D-AE19-032DA49A9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96381" y="2585652"/>
              <a:ext cx="739227" cy="739227"/>
            </a:xfrm>
            <a:prstGeom prst="rect">
              <a:avLst/>
            </a:prstGeom>
          </p:spPr>
        </p:pic>
      </p:grpSp>
      <p:grpSp>
        <p:nvGrpSpPr>
          <p:cNvPr id="33" name="04">
            <a:extLst>
              <a:ext uri="{FF2B5EF4-FFF2-40B4-BE49-F238E27FC236}">
                <a16:creationId xmlns:a16="http://schemas.microsoft.com/office/drawing/2014/main" id="{6135F7C9-33FD-1B71-217F-7F4928F607FA}"/>
              </a:ext>
            </a:extLst>
          </p:cNvPr>
          <p:cNvGrpSpPr/>
          <p:nvPr/>
        </p:nvGrpSpPr>
        <p:grpSpPr>
          <a:xfrm>
            <a:off x="6664544" y="3486207"/>
            <a:ext cx="5423382" cy="1248330"/>
            <a:chOff x="6976116" y="3537007"/>
            <a:chExt cx="5423382" cy="1248330"/>
          </a:xfrm>
        </p:grpSpPr>
        <p:grpSp>
          <p:nvGrpSpPr>
            <p:cNvPr id="34" name="Group 56">
              <a:extLst>
                <a:ext uri="{FF2B5EF4-FFF2-40B4-BE49-F238E27FC236}">
                  <a16:creationId xmlns:a16="http://schemas.microsoft.com/office/drawing/2014/main" id="{DB98B026-92E8-54BD-7ABD-2A252C03A588}"/>
                </a:ext>
              </a:extLst>
            </p:cNvPr>
            <p:cNvGrpSpPr/>
            <p:nvPr/>
          </p:nvGrpSpPr>
          <p:grpSpPr>
            <a:xfrm>
              <a:off x="7025773" y="3597337"/>
              <a:ext cx="1188000" cy="1188000"/>
              <a:chOff x="3242375" y="2316910"/>
              <a:chExt cx="1188000" cy="1188000"/>
            </a:xfrm>
          </p:grpSpPr>
          <p:sp>
            <p:nvSpPr>
              <p:cNvPr id="38" name="Right Triangle 57">
                <a:extLst>
                  <a:ext uri="{FF2B5EF4-FFF2-40B4-BE49-F238E27FC236}">
                    <a16:creationId xmlns:a16="http://schemas.microsoft.com/office/drawing/2014/main" id="{50F3A0A7-6371-8CC0-842E-00493256233D}"/>
                  </a:ext>
                </a:extLst>
              </p:cNvPr>
              <p:cNvSpPr/>
              <p:nvPr/>
            </p:nvSpPr>
            <p:spPr>
              <a:xfrm rot="5340000">
                <a:off x="3275169" y="2337544"/>
                <a:ext cx="457390" cy="448898"/>
              </a:xfrm>
              <a:prstGeom prst="rtTriangle">
                <a:avLst/>
              </a:prstGeom>
              <a:solidFill>
                <a:srgbClr val="BDD58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39" name="Group 58">
                <a:extLst>
                  <a:ext uri="{FF2B5EF4-FFF2-40B4-BE49-F238E27FC236}">
                    <a16:creationId xmlns:a16="http://schemas.microsoft.com/office/drawing/2014/main" id="{449A1F5C-2470-19CC-F01A-7D721D45F94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42375" y="2316910"/>
                <a:ext cx="1188000" cy="1188000"/>
                <a:chOff x="4752473" y="1275342"/>
                <a:chExt cx="2520000" cy="25200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AAD254D2-73BA-4C2F-99EB-CD8D0C6B6A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52473" y="1275342"/>
                  <a:ext cx="2520000" cy="2520000"/>
                </a:xfrm>
                <a:prstGeom prst="ellipse">
                  <a:avLst/>
                </a:prstGeom>
                <a:solidFill>
                  <a:srgbClr val="9FC94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34A5917-69D0-50D9-319C-7672BE4030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81704" y="1404573"/>
                  <a:ext cx="2261539" cy="226153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35" name="TextBox 70">
              <a:extLst>
                <a:ext uri="{FF2B5EF4-FFF2-40B4-BE49-F238E27FC236}">
                  <a16:creationId xmlns:a16="http://schemas.microsoft.com/office/drawing/2014/main" id="{1246E2FA-4F66-6AE8-2FAB-82CABAA14DEC}"/>
                </a:ext>
              </a:extLst>
            </p:cNvPr>
            <p:cNvSpPr txBox="1"/>
            <p:nvPr/>
          </p:nvSpPr>
          <p:spPr>
            <a:xfrm>
              <a:off x="8221530" y="3836416"/>
              <a:ext cx="417796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buSzPct val="120000"/>
              </a:pPr>
              <a:r>
                <a:rPr lang="tr-TR" sz="2200" dirty="0">
                  <a:latin typeface="Atkinson Hyperlegible" pitchFamily="2" charset="77"/>
                </a:rPr>
                <a:t>Hatırlatıcılar</a:t>
              </a:r>
              <a:endParaRPr lang="en-US" sz="2200" dirty="0">
                <a:latin typeface="Atkinson Hyperlegible" pitchFamily="2" charset="77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A37E666-7B41-E4DB-AFAF-C28E2E807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76116" y="3537007"/>
              <a:ext cx="72000" cy="72000"/>
            </a:xfrm>
            <a:prstGeom prst="ellipse">
              <a:avLst/>
            </a:prstGeom>
            <a:solidFill>
              <a:srgbClr val="BDD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7" name="Graphic 111" descr="Volume with solid fill">
              <a:extLst>
                <a:ext uri="{FF2B5EF4-FFF2-40B4-BE49-F238E27FC236}">
                  <a16:creationId xmlns:a16="http://schemas.microsoft.com/office/drawing/2014/main" id="{1529E09E-C671-2024-3839-386B62703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24530" y="3850520"/>
              <a:ext cx="684000" cy="684000"/>
            </a:xfrm>
            <a:prstGeom prst="rect">
              <a:avLst/>
            </a:prstGeom>
          </p:spPr>
        </p:pic>
      </p:grpSp>
      <p:grpSp>
        <p:nvGrpSpPr>
          <p:cNvPr id="42" name="03">
            <a:extLst>
              <a:ext uri="{FF2B5EF4-FFF2-40B4-BE49-F238E27FC236}">
                <a16:creationId xmlns:a16="http://schemas.microsoft.com/office/drawing/2014/main" id="{6AF4C313-FF17-E6A4-7D78-E73BD568E039}"/>
              </a:ext>
            </a:extLst>
          </p:cNvPr>
          <p:cNvGrpSpPr/>
          <p:nvPr/>
        </p:nvGrpSpPr>
        <p:grpSpPr>
          <a:xfrm>
            <a:off x="4447843" y="3987808"/>
            <a:ext cx="3187035" cy="2011047"/>
            <a:chOff x="4777859" y="3838765"/>
            <a:chExt cx="3187035" cy="2011047"/>
          </a:xfrm>
        </p:grpSpPr>
        <p:grpSp>
          <p:nvGrpSpPr>
            <p:cNvPr id="43" name="Group 50">
              <a:extLst>
                <a:ext uri="{FF2B5EF4-FFF2-40B4-BE49-F238E27FC236}">
                  <a16:creationId xmlns:a16="http://schemas.microsoft.com/office/drawing/2014/main" id="{8453894C-AD8A-B148-CF20-7E934275AF16}"/>
                </a:ext>
              </a:extLst>
            </p:cNvPr>
            <p:cNvGrpSpPr/>
            <p:nvPr/>
          </p:nvGrpSpPr>
          <p:grpSpPr>
            <a:xfrm>
              <a:off x="5610269" y="4050843"/>
              <a:ext cx="1188000" cy="1299718"/>
              <a:chOff x="3242375" y="2205192"/>
              <a:chExt cx="1188000" cy="1299718"/>
            </a:xfrm>
          </p:grpSpPr>
          <p:sp>
            <p:nvSpPr>
              <p:cNvPr id="47" name="Right Triangle 51">
                <a:extLst>
                  <a:ext uri="{FF2B5EF4-FFF2-40B4-BE49-F238E27FC236}">
                    <a16:creationId xmlns:a16="http://schemas.microsoft.com/office/drawing/2014/main" id="{7F832F46-09EB-188E-B2E3-D9F7FA222694}"/>
                  </a:ext>
                </a:extLst>
              </p:cNvPr>
              <p:cNvSpPr/>
              <p:nvPr/>
            </p:nvSpPr>
            <p:spPr>
              <a:xfrm rot="8160000">
                <a:off x="3612048" y="2205192"/>
                <a:ext cx="457390" cy="448898"/>
              </a:xfrm>
              <a:prstGeom prst="rtTriangle">
                <a:avLst/>
              </a:prstGeom>
              <a:solidFill>
                <a:srgbClr val="CC98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48" name="Group 52">
                <a:extLst>
                  <a:ext uri="{FF2B5EF4-FFF2-40B4-BE49-F238E27FC236}">
                    <a16:creationId xmlns:a16="http://schemas.microsoft.com/office/drawing/2014/main" id="{540ABEF9-5A38-189E-A1B7-BBC1BFAE55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42375" y="2316910"/>
                <a:ext cx="1188000" cy="1188000"/>
                <a:chOff x="4752473" y="1275342"/>
                <a:chExt cx="2520000" cy="2520000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4E26A20-FABC-3568-F409-999C7F47B7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52473" y="1275342"/>
                  <a:ext cx="2520000" cy="2520000"/>
                </a:xfrm>
                <a:prstGeom prst="ellipse">
                  <a:avLst/>
                </a:prstGeom>
                <a:solidFill>
                  <a:srgbClr val="BA5DA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BE8ED58-DE76-03B4-15B9-7243912EEA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81704" y="1404573"/>
                  <a:ext cx="2261538" cy="22615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44" name="TextBox 69">
              <a:extLst>
                <a:ext uri="{FF2B5EF4-FFF2-40B4-BE49-F238E27FC236}">
                  <a16:creationId xmlns:a16="http://schemas.microsoft.com/office/drawing/2014/main" id="{6579BB9F-28B2-6BBA-FBA6-1A0178755A61}"/>
                </a:ext>
              </a:extLst>
            </p:cNvPr>
            <p:cNvSpPr txBox="1"/>
            <p:nvPr/>
          </p:nvSpPr>
          <p:spPr>
            <a:xfrm>
              <a:off x="4777859" y="5418925"/>
              <a:ext cx="31870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buSzPct val="120000"/>
              </a:pPr>
              <a:r>
                <a:rPr lang="tr-TR" sz="2200" dirty="0">
                  <a:latin typeface="Atkinson Hyperlegible" pitchFamily="2" charset="77"/>
                </a:rPr>
                <a:t>İzleme ve Geri bildirim</a:t>
              </a:r>
              <a:endParaRPr lang="en-US" sz="2200" dirty="0">
                <a:latin typeface="Atkinson Hyperlegible" pitchFamily="2" charset="77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3CAFE59-1C58-5312-EA63-CEAC8B5CA9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74750" y="3838765"/>
              <a:ext cx="72000" cy="72000"/>
            </a:xfrm>
            <a:prstGeom prst="ellipse">
              <a:avLst/>
            </a:prstGeom>
            <a:solidFill>
              <a:srgbClr val="CC98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46" name="Graphic 114" descr="Clipboard Checked with solid fill">
              <a:extLst>
                <a:ext uri="{FF2B5EF4-FFF2-40B4-BE49-F238E27FC236}">
                  <a16:creationId xmlns:a16="http://schemas.microsoft.com/office/drawing/2014/main" id="{E827DEF6-FE87-B439-17E3-33026E822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33016" y="4382630"/>
              <a:ext cx="720000" cy="720000"/>
            </a:xfrm>
            <a:prstGeom prst="rect">
              <a:avLst/>
            </a:prstGeom>
          </p:spPr>
        </p:pic>
      </p:grpSp>
      <p:grpSp>
        <p:nvGrpSpPr>
          <p:cNvPr id="51" name="01">
            <a:extLst>
              <a:ext uri="{FF2B5EF4-FFF2-40B4-BE49-F238E27FC236}">
                <a16:creationId xmlns:a16="http://schemas.microsoft.com/office/drawing/2014/main" id="{7FE35719-F805-5F0A-BD00-C41661D5736F}"/>
              </a:ext>
            </a:extLst>
          </p:cNvPr>
          <p:cNvGrpSpPr/>
          <p:nvPr/>
        </p:nvGrpSpPr>
        <p:grpSpPr>
          <a:xfrm>
            <a:off x="-159520" y="2113710"/>
            <a:ext cx="4789259" cy="1188000"/>
            <a:chOff x="112734" y="2316910"/>
            <a:chExt cx="4789259" cy="1188000"/>
          </a:xfrm>
        </p:grpSpPr>
        <p:grpSp>
          <p:nvGrpSpPr>
            <p:cNvPr id="52" name="Group 9">
              <a:extLst>
                <a:ext uri="{FF2B5EF4-FFF2-40B4-BE49-F238E27FC236}">
                  <a16:creationId xmlns:a16="http://schemas.microsoft.com/office/drawing/2014/main" id="{77AA3542-0748-2163-1095-E78279F8C6D3}"/>
                </a:ext>
              </a:extLst>
            </p:cNvPr>
            <p:cNvGrpSpPr/>
            <p:nvPr/>
          </p:nvGrpSpPr>
          <p:grpSpPr>
            <a:xfrm>
              <a:off x="112734" y="2316910"/>
              <a:ext cx="4603364" cy="1188000"/>
              <a:chOff x="112734" y="2316910"/>
              <a:chExt cx="4603364" cy="1188000"/>
            </a:xfrm>
          </p:grpSpPr>
          <p:grpSp>
            <p:nvGrpSpPr>
              <p:cNvPr id="55" name="Group 43">
                <a:extLst>
                  <a:ext uri="{FF2B5EF4-FFF2-40B4-BE49-F238E27FC236}">
                    <a16:creationId xmlns:a16="http://schemas.microsoft.com/office/drawing/2014/main" id="{15172812-DA78-67A9-75F6-62C52038D694}"/>
                  </a:ext>
                </a:extLst>
              </p:cNvPr>
              <p:cNvGrpSpPr/>
              <p:nvPr/>
            </p:nvGrpSpPr>
            <p:grpSpPr>
              <a:xfrm>
                <a:off x="3419799" y="2316910"/>
                <a:ext cx="1296299" cy="1188000"/>
                <a:chOff x="3242375" y="2316910"/>
                <a:chExt cx="1296299" cy="1188000"/>
              </a:xfrm>
            </p:grpSpPr>
            <p:sp>
              <p:nvSpPr>
                <p:cNvPr id="57" name="Right Triangle 31">
                  <a:extLst>
                    <a:ext uri="{FF2B5EF4-FFF2-40B4-BE49-F238E27FC236}">
                      <a16:creationId xmlns:a16="http://schemas.microsoft.com/office/drawing/2014/main" id="{E3346601-A97C-6561-3CCB-F464E1151B68}"/>
                    </a:ext>
                  </a:extLst>
                </p:cNvPr>
                <p:cNvSpPr/>
                <p:nvPr/>
              </p:nvSpPr>
              <p:spPr>
                <a:xfrm rot="12840000">
                  <a:off x="4081284" y="2590205"/>
                  <a:ext cx="457390" cy="448898"/>
                </a:xfrm>
                <a:prstGeom prst="rtTriangle">
                  <a:avLst/>
                </a:prstGeom>
                <a:solidFill>
                  <a:srgbClr val="F7C26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grpSp>
              <p:nvGrpSpPr>
                <p:cNvPr id="58" name="Group 28">
                  <a:extLst>
                    <a:ext uri="{FF2B5EF4-FFF2-40B4-BE49-F238E27FC236}">
                      <a16:creationId xmlns:a16="http://schemas.microsoft.com/office/drawing/2014/main" id="{04973E52-FC1C-50A4-C2A9-0EF1F490DF3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242375" y="2316910"/>
                  <a:ext cx="1188000" cy="1188000"/>
                  <a:chOff x="4752473" y="1275342"/>
                  <a:chExt cx="2520000" cy="2520000"/>
                </a:xfrm>
              </p:grpSpPr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1C803B4E-7F42-71C2-74E4-0999639097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752473" y="1275342"/>
                    <a:ext cx="2520000" cy="2520000"/>
                  </a:xfrm>
                  <a:prstGeom prst="ellipse">
                    <a:avLst/>
                  </a:prstGeom>
                  <a:solidFill>
                    <a:srgbClr val="F4A81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dirty="0"/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618B3B59-D136-90FF-7373-0B073E72329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881704" y="1404573"/>
                    <a:ext cx="2261539" cy="226153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</p:grpSp>
          </p:grpSp>
          <p:sp>
            <p:nvSpPr>
              <p:cNvPr id="56" name="TextBox 33">
                <a:extLst>
                  <a:ext uri="{FF2B5EF4-FFF2-40B4-BE49-F238E27FC236}">
                    <a16:creationId xmlns:a16="http://schemas.microsoft.com/office/drawing/2014/main" id="{BFC98CDA-2E01-894B-7913-066BA07B41EC}"/>
                  </a:ext>
                </a:extLst>
              </p:cNvPr>
              <p:cNvSpPr txBox="1"/>
              <p:nvPr/>
            </p:nvSpPr>
            <p:spPr>
              <a:xfrm>
                <a:off x="112734" y="2526190"/>
                <a:ext cx="322978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ts val="600"/>
                  </a:spcBef>
                  <a:buSzPct val="120000"/>
                </a:pPr>
                <a:r>
                  <a:rPr lang="tr-TR" sz="2200" dirty="0">
                    <a:latin typeface="Atkinson Hyperlegible" pitchFamily="2" charset="77"/>
                  </a:rPr>
                  <a:t>Sistem Değişikliği</a:t>
                </a:r>
                <a:endParaRPr lang="en-US" sz="2200" dirty="0">
                  <a:latin typeface="Atkinson Hyperlegible" pitchFamily="2" charset="77"/>
                </a:endParaRPr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02879D3-08C7-67DC-5572-747ECA9711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9993" y="2707613"/>
              <a:ext cx="72000" cy="72000"/>
            </a:xfrm>
            <a:prstGeom prst="ellipse">
              <a:avLst/>
            </a:prstGeom>
            <a:solidFill>
              <a:srgbClr val="F7C2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4" name="Graphic 117" descr="Leaky Tap with solid fill">
              <a:extLst>
                <a:ext uri="{FF2B5EF4-FFF2-40B4-BE49-F238E27FC236}">
                  <a16:creationId xmlns:a16="http://schemas.microsoft.com/office/drawing/2014/main" id="{61BD32D8-21B0-D180-BD61-57D1A4956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02075" y="2558193"/>
              <a:ext cx="769305" cy="769305"/>
            </a:xfrm>
            <a:prstGeom prst="rect">
              <a:avLst/>
            </a:prstGeom>
          </p:spPr>
        </p:pic>
      </p:grpSp>
      <p:grpSp>
        <p:nvGrpSpPr>
          <p:cNvPr id="61" name="02">
            <a:extLst>
              <a:ext uri="{FF2B5EF4-FFF2-40B4-BE49-F238E27FC236}">
                <a16:creationId xmlns:a16="http://schemas.microsoft.com/office/drawing/2014/main" id="{43AF70EE-6B33-5196-407F-20F5BB65D49D}"/>
              </a:ext>
            </a:extLst>
          </p:cNvPr>
          <p:cNvGrpSpPr/>
          <p:nvPr/>
        </p:nvGrpSpPr>
        <p:grpSpPr>
          <a:xfrm>
            <a:off x="1359163" y="3486207"/>
            <a:ext cx="3722384" cy="1281639"/>
            <a:chOff x="1681521" y="3534130"/>
            <a:chExt cx="3722384" cy="1281639"/>
          </a:xfrm>
        </p:grpSpPr>
        <p:grpSp>
          <p:nvGrpSpPr>
            <p:cNvPr id="62" name="Group 44">
              <a:extLst>
                <a:ext uri="{FF2B5EF4-FFF2-40B4-BE49-F238E27FC236}">
                  <a16:creationId xmlns:a16="http://schemas.microsoft.com/office/drawing/2014/main" id="{D331B41B-33AC-93A7-2B4B-EB11A0B67807}"/>
                </a:ext>
              </a:extLst>
            </p:cNvPr>
            <p:cNvGrpSpPr/>
            <p:nvPr/>
          </p:nvGrpSpPr>
          <p:grpSpPr>
            <a:xfrm>
              <a:off x="4186691" y="3624339"/>
              <a:ext cx="1188000" cy="1191430"/>
              <a:chOff x="3242375" y="2313480"/>
              <a:chExt cx="1188000" cy="1191430"/>
            </a:xfrm>
          </p:grpSpPr>
          <p:sp>
            <p:nvSpPr>
              <p:cNvPr id="68" name="Right Triangle 45">
                <a:extLst>
                  <a:ext uri="{FF2B5EF4-FFF2-40B4-BE49-F238E27FC236}">
                    <a16:creationId xmlns:a16="http://schemas.microsoft.com/office/drawing/2014/main" id="{F266FF9D-CCFC-40A1-3787-587909D933EF}"/>
                  </a:ext>
                </a:extLst>
              </p:cNvPr>
              <p:cNvSpPr/>
              <p:nvPr/>
            </p:nvSpPr>
            <p:spPr>
              <a:xfrm rot="10620000">
                <a:off x="3936902" y="2313480"/>
                <a:ext cx="457390" cy="448898"/>
              </a:xfrm>
              <a:prstGeom prst="rtTriangle">
                <a:avLst/>
              </a:prstGeom>
              <a:solidFill>
                <a:srgbClr val="EBB4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69" name="Group 46">
                <a:extLst>
                  <a:ext uri="{FF2B5EF4-FFF2-40B4-BE49-F238E27FC236}">
                    <a16:creationId xmlns:a16="http://schemas.microsoft.com/office/drawing/2014/main" id="{F6E13BC3-FA51-2BA6-C4D2-94227B3E87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42375" y="2316910"/>
                <a:ext cx="1188000" cy="1188000"/>
                <a:chOff x="4752473" y="1275342"/>
                <a:chExt cx="2520000" cy="2520000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9252BAD3-9EFA-62F5-76EC-36F1DDFF11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52473" y="1275342"/>
                  <a:ext cx="2520000" cy="2520000"/>
                </a:xfrm>
                <a:prstGeom prst="ellipse">
                  <a:avLst/>
                </a:prstGeom>
                <a:solidFill>
                  <a:srgbClr val="EF8E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602443AA-9AE8-2314-1F72-816705D9DA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81704" y="1404573"/>
                  <a:ext cx="2261539" cy="226153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63" name="TextBox 68">
              <a:extLst>
                <a:ext uri="{FF2B5EF4-FFF2-40B4-BE49-F238E27FC236}">
                  <a16:creationId xmlns:a16="http://schemas.microsoft.com/office/drawing/2014/main" id="{C8984037-8C11-60FB-6AC7-96F7C65787ED}"/>
                </a:ext>
              </a:extLst>
            </p:cNvPr>
            <p:cNvSpPr txBox="1"/>
            <p:nvPr/>
          </p:nvSpPr>
          <p:spPr>
            <a:xfrm>
              <a:off x="1681521" y="3837049"/>
              <a:ext cx="24981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Bef>
                  <a:spcPts val="600"/>
                </a:spcBef>
                <a:buSzPct val="120000"/>
              </a:pPr>
              <a:r>
                <a:rPr lang="tr-TR" sz="2200" dirty="0">
                  <a:latin typeface="Atkinson Hyperlegible" pitchFamily="2" charset="77"/>
                </a:rPr>
                <a:t>Eğitim, Öğretim</a:t>
              </a:r>
              <a:endParaRPr lang="en-US" sz="2200" dirty="0">
                <a:latin typeface="Atkinson Hyperlegible" pitchFamily="2" charset="77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A8DA6AD-823E-C127-7C2C-A030A98204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31905" y="3534130"/>
              <a:ext cx="72000" cy="72000"/>
            </a:xfrm>
            <a:prstGeom prst="ellipse">
              <a:avLst/>
            </a:prstGeom>
            <a:solidFill>
              <a:srgbClr val="EBB4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65" name="Group 20">
              <a:extLst>
                <a:ext uri="{FF2B5EF4-FFF2-40B4-BE49-F238E27FC236}">
                  <a16:creationId xmlns:a16="http://schemas.microsoft.com/office/drawing/2014/main" id="{D3912803-E95D-3A5F-1DDC-B22A92871909}"/>
                </a:ext>
              </a:extLst>
            </p:cNvPr>
            <p:cNvGrpSpPr/>
            <p:nvPr/>
          </p:nvGrpSpPr>
          <p:grpSpPr>
            <a:xfrm>
              <a:off x="4558080" y="3912884"/>
              <a:ext cx="493343" cy="636079"/>
              <a:chOff x="10951050" y="1177724"/>
              <a:chExt cx="493343" cy="636079"/>
            </a:xfrm>
            <a:solidFill>
              <a:srgbClr val="EF8E62"/>
            </a:solidFill>
          </p:grpSpPr>
          <p:sp>
            <p:nvSpPr>
              <p:cNvPr id="66" name="Freeform: Shape 21">
                <a:extLst>
                  <a:ext uri="{FF2B5EF4-FFF2-40B4-BE49-F238E27FC236}">
                    <a16:creationId xmlns:a16="http://schemas.microsoft.com/office/drawing/2014/main" id="{494C66DE-B48E-FB98-846D-30D471775D1D}"/>
                  </a:ext>
                </a:extLst>
              </p:cNvPr>
              <p:cNvSpPr/>
              <p:nvPr/>
            </p:nvSpPr>
            <p:spPr>
              <a:xfrm>
                <a:off x="11050015" y="1177724"/>
                <a:ext cx="113157" cy="113157"/>
              </a:xfrm>
              <a:custGeom>
                <a:avLst/>
                <a:gdLst>
                  <a:gd name="connsiteX0" fmla="*/ 113157 w 113157"/>
                  <a:gd name="connsiteY0" fmla="*/ 56579 h 113157"/>
                  <a:gd name="connsiteX1" fmla="*/ 56578 w 113157"/>
                  <a:gd name="connsiteY1" fmla="*/ 113157 h 113157"/>
                  <a:gd name="connsiteX2" fmla="*/ 0 w 113157"/>
                  <a:gd name="connsiteY2" fmla="*/ 56578 h 113157"/>
                  <a:gd name="connsiteX3" fmla="*/ 56578 w 113157"/>
                  <a:gd name="connsiteY3" fmla="*/ 0 h 113157"/>
                  <a:gd name="connsiteX4" fmla="*/ 113157 w 113157"/>
                  <a:gd name="connsiteY4" fmla="*/ 5657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157" h="113157">
                    <a:moveTo>
                      <a:pt x="113157" y="56579"/>
                    </a:moveTo>
                    <a:cubicBezTo>
                      <a:pt x="113157" y="87826"/>
                      <a:pt x="87826" y="113157"/>
                      <a:pt x="56578" y="113157"/>
                    </a:cubicBezTo>
                    <a:cubicBezTo>
                      <a:pt x="25331" y="113157"/>
                      <a:pt x="0" y="87826"/>
                      <a:pt x="0" y="56578"/>
                    </a:cubicBezTo>
                    <a:cubicBezTo>
                      <a:pt x="0" y="25331"/>
                      <a:pt x="25331" y="0"/>
                      <a:pt x="56578" y="0"/>
                    </a:cubicBezTo>
                    <a:cubicBezTo>
                      <a:pt x="87826" y="0"/>
                      <a:pt x="113157" y="25331"/>
                      <a:pt x="113157" y="565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7" name="Freeform: Shape 22">
                <a:extLst>
                  <a:ext uri="{FF2B5EF4-FFF2-40B4-BE49-F238E27FC236}">
                    <a16:creationId xmlns:a16="http://schemas.microsoft.com/office/drawing/2014/main" id="{AA4CBC29-423B-9FED-0505-EA8D2E1CA54C}"/>
                  </a:ext>
                </a:extLst>
              </p:cNvPr>
              <p:cNvSpPr/>
              <p:nvPr/>
            </p:nvSpPr>
            <p:spPr>
              <a:xfrm>
                <a:off x="10951050" y="1208350"/>
                <a:ext cx="493343" cy="605453"/>
              </a:xfrm>
              <a:custGeom>
                <a:avLst/>
                <a:gdLst>
                  <a:gd name="connsiteX0" fmla="*/ 489204 w 493343"/>
                  <a:gd name="connsiteY0" fmla="*/ 4140 h 605453"/>
                  <a:gd name="connsiteX1" fmla="*/ 469011 w 493343"/>
                  <a:gd name="connsiteY1" fmla="*/ 4140 h 605453"/>
                  <a:gd name="connsiteX2" fmla="*/ 345948 w 493343"/>
                  <a:gd name="connsiteY2" fmla="*/ 127203 h 605453"/>
                  <a:gd name="connsiteX3" fmla="*/ 318230 w 493343"/>
                  <a:gd name="connsiteY3" fmla="*/ 134251 h 605453"/>
                  <a:gd name="connsiteX4" fmla="*/ 280702 w 493343"/>
                  <a:gd name="connsiteY4" fmla="*/ 194354 h 605453"/>
                  <a:gd name="connsiteX5" fmla="*/ 270034 w 493343"/>
                  <a:gd name="connsiteY5" fmla="*/ 148920 h 605453"/>
                  <a:gd name="connsiteX6" fmla="*/ 261557 w 493343"/>
                  <a:gd name="connsiteY6" fmla="*/ 133299 h 605453"/>
                  <a:gd name="connsiteX7" fmla="*/ 202121 w 493343"/>
                  <a:gd name="connsiteY7" fmla="*/ 102247 h 605453"/>
                  <a:gd name="connsiteX8" fmla="*/ 155543 w 493343"/>
                  <a:gd name="connsiteY8" fmla="*/ 96628 h 605453"/>
                  <a:gd name="connsiteX9" fmla="*/ 108871 w 493343"/>
                  <a:gd name="connsiteY9" fmla="*/ 103676 h 605453"/>
                  <a:gd name="connsiteX10" fmla="*/ 49530 w 493343"/>
                  <a:gd name="connsiteY10" fmla="*/ 134728 h 605453"/>
                  <a:gd name="connsiteX11" fmla="*/ 41053 w 493343"/>
                  <a:gd name="connsiteY11" fmla="*/ 150349 h 605453"/>
                  <a:gd name="connsiteX12" fmla="*/ 0 w 493343"/>
                  <a:gd name="connsiteY12" fmla="*/ 325609 h 605453"/>
                  <a:gd name="connsiteX13" fmla="*/ 28575 w 493343"/>
                  <a:gd name="connsiteY13" fmla="*/ 354184 h 605453"/>
                  <a:gd name="connsiteX14" fmla="*/ 55436 w 493343"/>
                  <a:gd name="connsiteY14" fmla="*/ 333038 h 605453"/>
                  <a:gd name="connsiteX15" fmla="*/ 85154 w 493343"/>
                  <a:gd name="connsiteY15" fmla="*/ 210070 h 605453"/>
                  <a:gd name="connsiteX16" fmla="*/ 85154 w 493343"/>
                  <a:gd name="connsiteY16" fmla="*/ 605453 h 605453"/>
                  <a:gd name="connsiteX17" fmla="*/ 141446 w 493343"/>
                  <a:gd name="connsiteY17" fmla="*/ 605453 h 605453"/>
                  <a:gd name="connsiteX18" fmla="*/ 141446 w 493343"/>
                  <a:gd name="connsiteY18" fmla="*/ 351040 h 605453"/>
                  <a:gd name="connsiteX19" fmla="*/ 170021 w 493343"/>
                  <a:gd name="connsiteY19" fmla="*/ 351040 h 605453"/>
                  <a:gd name="connsiteX20" fmla="*/ 170021 w 493343"/>
                  <a:gd name="connsiteY20" fmla="*/ 605453 h 605453"/>
                  <a:gd name="connsiteX21" fmla="*/ 226219 w 493343"/>
                  <a:gd name="connsiteY21" fmla="*/ 605453 h 605453"/>
                  <a:gd name="connsiteX22" fmla="*/ 226219 w 493343"/>
                  <a:gd name="connsiteY22" fmla="*/ 208261 h 605453"/>
                  <a:gd name="connsiteX23" fmla="*/ 236696 w 493343"/>
                  <a:gd name="connsiteY23" fmla="*/ 253028 h 605453"/>
                  <a:gd name="connsiteX24" fmla="*/ 242316 w 493343"/>
                  <a:gd name="connsiteY24" fmla="*/ 260172 h 605453"/>
                  <a:gd name="connsiteX25" fmla="*/ 280416 w 493343"/>
                  <a:gd name="connsiteY25" fmla="*/ 273602 h 605453"/>
                  <a:gd name="connsiteX26" fmla="*/ 303276 w 493343"/>
                  <a:gd name="connsiteY26" fmla="*/ 263220 h 605453"/>
                  <a:gd name="connsiteX27" fmla="*/ 361379 w 493343"/>
                  <a:gd name="connsiteY27" fmla="*/ 167970 h 605453"/>
                  <a:gd name="connsiteX28" fmla="*/ 365284 w 493343"/>
                  <a:gd name="connsiteY28" fmla="*/ 148253 h 605453"/>
                  <a:gd name="connsiteX29" fmla="*/ 489109 w 493343"/>
                  <a:gd name="connsiteY29" fmla="*/ 24428 h 605453"/>
                  <a:gd name="connsiteX30" fmla="*/ 489204 w 493343"/>
                  <a:gd name="connsiteY30" fmla="*/ 4140 h 605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93343" h="605453">
                    <a:moveTo>
                      <a:pt x="489204" y="4140"/>
                    </a:moveTo>
                    <a:cubicBezTo>
                      <a:pt x="483604" y="-1380"/>
                      <a:pt x="474611" y="-1380"/>
                      <a:pt x="469011" y="4140"/>
                    </a:cubicBezTo>
                    <a:lnTo>
                      <a:pt x="345948" y="127203"/>
                    </a:lnTo>
                    <a:cubicBezTo>
                      <a:pt x="336113" y="124427"/>
                      <a:pt x="325545" y="127114"/>
                      <a:pt x="318230" y="134251"/>
                    </a:cubicBezTo>
                    <a:cubicBezTo>
                      <a:pt x="316230" y="136252"/>
                      <a:pt x="280702" y="194354"/>
                      <a:pt x="280702" y="194354"/>
                    </a:cubicBezTo>
                    <a:lnTo>
                      <a:pt x="270034" y="148920"/>
                    </a:lnTo>
                    <a:cubicBezTo>
                      <a:pt x="268621" y="143062"/>
                      <a:pt x="265699" y="137676"/>
                      <a:pt x="261557" y="133299"/>
                    </a:cubicBezTo>
                    <a:cubicBezTo>
                      <a:pt x="244001" y="119108"/>
                      <a:pt x="223797" y="108552"/>
                      <a:pt x="202121" y="102247"/>
                    </a:cubicBezTo>
                    <a:cubicBezTo>
                      <a:pt x="186797" y="98970"/>
                      <a:pt x="171207" y="97089"/>
                      <a:pt x="155543" y="96628"/>
                    </a:cubicBezTo>
                    <a:cubicBezTo>
                      <a:pt x="139740" y="96871"/>
                      <a:pt x="124041" y="99242"/>
                      <a:pt x="108871" y="103676"/>
                    </a:cubicBezTo>
                    <a:cubicBezTo>
                      <a:pt x="86998" y="109410"/>
                      <a:pt x="66710" y="120027"/>
                      <a:pt x="49530" y="134728"/>
                    </a:cubicBezTo>
                    <a:cubicBezTo>
                      <a:pt x="45351" y="139078"/>
                      <a:pt x="42422" y="144474"/>
                      <a:pt x="41053" y="150349"/>
                    </a:cubicBezTo>
                    <a:cubicBezTo>
                      <a:pt x="41053" y="150349"/>
                      <a:pt x="0" y="322751"/>
                      <a:pt x="0" y="325609"/>
                    </a:cubicBezTo>
                    <a:cubicBezTo>
                      <a:pt x="0" y="341391"/>
                      <a:pt x="12794" y="354184"/>
                      <a:pt x="28575" y="354184"/>
                    </a:cubicBezTo>
                    <a:cubicBezTo>
                      <a:pt x="41222" y="353859"/>
                      <a:pt x="52150" y="345256"/>
                      <a:pt x="55436" y="333038"/>
                    </a:cubicBezTo>
                    <a:lnTo>
                      <a:pt x="85154" y="210070"/>
                    </a:lnTo>
                    <a:lnTo>
                      <a:pt x="85154" y="605453"/>
                    </a:lnTo>
                    <a:lnTo>
                      <a:pt x="141446" y="605453"/>
                    </a:lnTo>
                    <a:lnTo>
                      <a:pt x="141446" y="351040"/>
                    </a:lnTo>
                    <a:lnTo>
                      <a:pt x="170021" y="351040"/>
                    </a:lnTo>
                    <a:lnTo>
                      <a:pt x="170021" y="605453"/>
                    </a:lnTo>
                    <a:lnTo>
                      <a:pt x="226219" y="605453"/>
                    </a:lnTo>
                    <a:lnTo>
                      <a:pt x="226219" y="208261"/>
                    </a:lnTo>
                    <a:lnTo>
                      <a:pt x="236696" y="253028"/>
                    </a:lnTo>
                    <a:cubicBezTo>
                      <a:pt x="237423" y="256123"/>
                      <a:pt x="239479" y="258737"/>
                      <a:pt x="242316" y="260172"/>
                    </a:cubicBezTo>
                    <a:cubicBezTo>
                      <a:pt x="253269" y="268579"/>
                      <a:pt x="266612" y="273282"/>
                      <a:pt x="280416" y="273602"/>
                    </a:cubicBezTo>
                    <a:cubicBezTo>
                      <a:pt x="289404" y="274860"/>
                      <a:pt x="298310" y="270815"/>
                      <a:pt x="303276" y="263220"/>
                    </a:cubicBezTo>
                    <a:lnTo>
                      <a:pt x="361379" y="167970"/>
                    </a:lnTo>
                    <a:cubicBezTo>
                      <a:pt x="365092" y="162114"/>
                      <a:pt x="366486" y="155082"/>
                      <a:pt x="365284" y="148253"/>
                    </a:cubicBezTo>
                    <a:lnTo>
                      <a:pt x="489109" y="24428"/>
                    </a:lnTo>
                    <a:cubicBezTo>
                      <a:pt x="494717" y="18844"/>
                      <a:pt x="494760" y="9777"/>
                      <a:pt x="489204" y="414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73" name="Group 3">
            <a:extLst>
              <a:ext uri="{FF2B5EF4-FFF2-40B4-BE49-F238E27FC236}">
                <a16:creationId xmlns:a16="http://schemas.microsoft.com/office/drawing/2014/main" id="{B8C881BE-3C5B-A050-16D8-805EDF6C759D}"/>
              </a:ext>
            </a:extLst>
          </p:cNvPr>
          <p:cNvGrpSpPr/>
          <p:nvPr/>
        </p:nvGrpSpPr>
        <p:grpSpPr>
          <a:xfrm>
            <a:off x="4739389" y="1883875"/>
            <a:ext cx="2160871" cy="1743252"/>
            <a:chOff x="4929897" y="1275342"/>
            <a:chExt cx="2520000" cy="2520000"/>
          </a:xfrm>
        </p:grpSpPr>
        <p:grpSp>
          <p:nvGrpSpPr>
            <p:cNvPr id="75" name="Group 8">
              <a:extLst>
                <a:ext uri="{FF2B5EF4-FFF2-40B4-BE49-F238E27FC236}">
                  <a16:creationId xmlns:a16="http://schemas.microsoft.com/office/drawing/2014/main" id="{FAB0FB6C-40EB-C8DB-C8D1-0B1D64B7E060}"/>
                </a:ext>
              </a:extLst>
            </p:cNvPr>
            <p:cNvGrpSpPr/>
            <p:nvPr/>
          </p:nvGrpSpPr>
          <p:grpSpPr>
            <a:xfrm>
              <a:off x="4929897" y="1275342"/>
              <a:ext cx="2520000" cy="2520000"/>
              <a:chOff x="4752473" y="1275342"/>
              <a:chExt cx="2520000" cy="252000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08B0976-FBA1-896E-ECB7-72E289861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2473" y="1275342"/>
                <a:ext cx="2520000" cy="2520000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35E7F81-9F81-52A6-A089-EF931015F6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24473" y="1347342"/>
                <a:ext cx="2376000" cy="23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76" name="Picture 42">
              <a:extLst>
                <a:ext uri="{FF2B5EF4-FFF2-40B4-BE49-F238E27FC236}">
                  <a16:creationId xmlns:a16="http://schemas.microsoft.com/office/drawing/2014/main" id="{D33741DF-C0C7-49AA-A77B-675A09100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8" t="4793" r="14534" b="5844"/>
            <a:stretch/>
          </p:blipFill>
          <p:spPr>
            <a:xfrm>
              <a:off x="5001897" y="1347342"/>
              <a:ext cx="2376000" cy="2376000"/>
            </a:xfrm>
            <a:custGeom>
              <a:avLst/>
              <a:gdLst>
                <a:gd name="connsiteX0" fmla="*/ 1188000 w 2376000"/>
                <a:gd name="connsiteY0" fmla="*/ 0 h 2376000"/>
                <a:gd name="connsiteX1" fmla="*/ 2376000 w 2376000"/>
                <a:gd name="connsiteY1" fmla="*/ 1188000 h 2376000"/>
                <a:gd name="connsiteX2" fmla="*/ 1188000 w 2376000"/>
                <a:gd name="connsiteY2" fmla="*/ 2376000 h 2376000"/>
                <a:gd name="connsiteX3" fmla="*/ 0 w 2376000"/>
                <a:gd name="connsiteY3" fmla="*/ 1188000 h 2376000"/>
                <a:gd name="connsiteX4" fmla="*/ 1188000 w 2376000"/>
                <a:gd name="connsiteY4" fmla="*/ 0 h 23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000" h="2376000">
                  <a:moveTo>
                    <a:pt x="1188000" y="0"/>
                  </a:moveTo>
                  <a:cubicBezTo>
                    <a:pt x="1844114" y="0"/>
                    <a:pt x="2376000" y="531886"/>
                    <a:pt x="2376000" y="1188000"/>
                  </a:cubicBezTo>
                  <a:cubicBezTo>
                    <a:pt x="2376000" y="1844114"/>
                    <a:pt x="1844114" y="2376000"/>
                    <a:pt x="1188000" y="2376000"/>
                  </a:cubicBezTo>
                  <a:cubicBezTo>
                    <a:pt x="531886" y="2376000"/>
                    <a:pt x="0" y="1844114"/>
                    <a:pt x="0" y="1188000"/>
                  </a:cubicBezTo>
                  <a:cubicBezTo>
                    <a:pt x="0" y="531886"/>
                    <a:pt x="531886" y="0"/>
                    <a:pt x="1188000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03827867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52223DDC-DB90-CBA5-B929-6DE1AD73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636AA2"/>
                </a:solidFill>
                <a:latin typeface="+mn-lt"/>
              </a:rPr>
              <a:t>El Hijyeni Uyumunda Çok Bileşenli Yaklaşımlar</a:t>
            </a:r>
          </a:p>
        </p:txBody>
      </p:sp>
      <p:grpSp>
        <p:nvGrpSpPr>
          <p:cNvPr id="72" name="Group 39">
            <a:extLst>
              <a:ext uri="{FF2B5EF4-FFF2-40B4-BE49-F238E27FC236}">
                <a16:creationId xmlns:a16="http://schemas.microsoft.com/office/drawing/2014/main" id="{06FFABD3-42F5-801E-8AE0-A3C901589B61}"/>
              </a:ext>
            </a:extLst>
          </p:cNvPr>
          <p:cNvGrpSpPr/>
          <p:nvPr/>
        </p:nvGrpSpPr>
        <p:grpSpPr>
          <a:xfrm>
            <a:off x="595302" y="1960038"/>
            <a:ext cx="1197241" cy="1088750"/>
            <a:chOff x="645320" y="785201"/>
            <a:chExt cx="1197241" cy="1088750"/>
          </a:xfrm>
        </p:grpSpPr>
        <p:sp>
          <p:nvSpPr>
            <p:cNvPr id="74" name="Right Triangle 31">
              <a:extLst>
                <a:ext uri="{FF2B5EF4-FFF2-40B4-BE49-F238E27FC236}">
                  <a16:creationId xmlns:a16="http://schemas.microsoft.com/office/drawing/2014/main" id="{EB043F06-66E7-1A9F-76FF-0C18B933B5E4}"/>
                </a:ext>
              </a:extLst>
            </p:cNvPr>
            <p:cNvSpPr/>
            <p:nvPr/>
          </p:nvSpPr>
          <p:spPr>
            <a:xfrm rot="13560000">
              <a:off x="1427275" y="1123879"/>
              <a:ext cx="419177" cy="411395"/>
            </a:xfrm>
            <a:prstGeom prst="rtTriangle">
              <a:avLst/>
            </a:prstGeom>
            <a:solidFill>
              <a:srgbClr val="F7C2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79" name="Group 27">
              <a:extLst>
                <a:ext uri="{FF2B5EF4-FFF2-40B4-BE49-F238E27FC236}">
                  <a16:creationId xmlns:a16="http://schemas.microsoft.com/office/drawing/2014/main" id="{112B1976-982A-20C2-B308-FBAC8430A0D9}"/>
                </a:ext>
              </a:extLst>
            </p:cNvPr>
            <p:cNvGrpSpPr/>
            <p:nvPr/>
          </p:nvGrpSpPr>
          <p:grpSpPr>
            <a:xfrm>
              <a:off x="645320" y="785201"/>
              <a:ext cx="1088749" cy="1088750"/>
              <a:chOff x="645320" y="785201"/>
              <a:chExt cx="1088749" cy="1088750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E587923-BDDC-F073-D263-C41C3AD570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5320" y="785201"/>
                <a:ext cx="1088749" cy="1088750"/>
              </a:xfrm>
              <a:prstGeom prst="ellipse">
                <a:avLst/>
              </a:prstGeom>
              <a:solidFill>
                <a:srgbClr val="F4A81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96021CE-9D44-FC83-C0CE-2E8F3ACD0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1153" y="841034"/>
                <a:ext cx="977082" cy="977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80" name="Graphic 117" descr="Leaky Tap with solid fill">
              <a:extLst>
                <a:ext uri="{FF2B5EF4-FFF2-40B4-BE49-F238E27FC236}">
                  <a16:creationId xmlns:a16="http://schemas.microsoft.com/office/drawing/2014/main" id="{646A5F8E-F674-512F-5EDF-A5949CE07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2803" y="1006326"/>
              <a:ext cx="705034" cy="705034"/>
            </a:xfrm>
            <a:prstGeom prst="rect">
              <a:avLst/>
            </a:prstGeom>
          </p:spPr>
        </p:pic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35F99FDD-40B5-EDF0-1BA5-42F318DDB388}"/>
              </a:ext>
            </a:extLst>
          </p:cNvPr>
          <p:cNvSpPr>
            <a:spLocks noChangeAspect="1"/>
          </p:cNvSpPr>
          <p:nvPr/>
        </p:nvSpPr>
        <p:spPr>
          <a:xfrm>
            <a:off x="4107525" y="2378810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4A8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4" name="TextBox 33">
            <a:extLst>
              <a:ext uri="{FF2B5EF4-FFF2-40B4-BE49-F238E27FC236}">
                <a16:creationId xmlns:a16="http://schemas.microsoft.com/office/drawing/2014/main" id="{2E012035-6FCA-FC0C-3758-F213207FCCC7}"/>
              </a:ext>
            </a:extLst>
          </p:cNvPr>
          <p:cNvSpPr txBox="1"/>
          <p:nvPr/>
        </p:nvSpPr>
        <p:spPr>
          <a:xfrm>
            <a:off x="1586845" y="2277417"/>
            <a:ext cx="24233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buSzPct val="120000"/>
            </a:pPr>
            <a:r>
              <a:rPr lang="tr-TR" sz="2200" dirty="0">
                <a:solidFill>
                  <a:srgbClr val="000000"/>
                </a:solidFill>
                <a:latin typeface="Atkinson Hyperlegible" pitchFamily="2" charset="77"/>
              </a:rPr>
              <a:t>Sistem</a:t>
            </a:r>
            <a:r>
              <a:rPr lang="tr-TR" sz="2200" dirty="0">
                <a:latin typeface="Atkinson Hyperlegible" pitchFamily="2" charset="77"/>
              </a:rPr>
              <a:t> </a:t>
            </a:r>
            <a:r>
              <a:rPr lang="tr-TR" sz="2200" dirty="0">
                <a:solidFill>
                  <a:srgbClr val="000000"/>
                </a:solidFill>
                <a:latin typeface="Atkinson Hyperlegible" pitchFamily="2" charset="77"/>
              </a:rPr>
              <a:t>Değişikliği</a:t>
            </a:r>
            <a:endParaRPr lang="en-US" sz="2200" dirty="0">
              <a:solidFill>
                <a:srgbClr val="000000"/>
              </a:solidFill>
              <a:latin typeface="Atkinson Hyperlegible" pitchFamily="2" charset="77"/>
            </a:endParaRPr>
          </a:p>
        </p:txBody>
      </p:sp>
      <p:sp>
        <p:nvSpPr>
          <p:cNvPr id="85" name="Metin kutusu 84">
            <a:extLst>
              <a:ext uri="{FF2B5EF4-FFF2-40B4-BE49-F238E27FC236}">
                <a16:creationId xmlns:a16="http://schemas.microsoft.com/office/drawing/2014/main" id="{CA1D373F-EE8E-FF92-FC73-E38666F51FA0}"/>
              </a:ext>
            </a:extLst>
          </p:cNvPr>
          <p:cNvSpPr txBox="1"/>
          <p:nvPr/>
        </p:nvSpPr>
        <p:spPr>
          <a:xfrm>
            <a:off x="4465486" y="1770083"/>
            <a:ext cx="768096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El hijyenini sağlamak için su, lavabo, sabun, kağıt havlu, alkol bazlı el antiseptiği gibi kaynakları sağlamak</a:t>
            </a:r>
          </a:p>
          <a:p>
            <a:pPr marL="342900" indent="-342900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Gerekli malzemelerin ve alt yapı devamlılığının sağlanması</a:t>
            </a:r>
          </a:p>
          <a:p>
            <a:pPr marL="342900" indent="-342900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Hasta bakım alanlarında 5 adımda el hijyeni uygulanmasını sağlanacak kritik noktalarda el antiseptiklerinin ulaşılabilir kılınması 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tr-TR" sz="2400" dirty="0">
                <a:solidFill>
                  <a:srgbClr val="000000"/>
                </a:solidFill>
              </a:rPr>
              <a:t>bakım noktalarından </a:t>
            </a:r>
            <a:r>
              <a:rPr lang="en-US" sz="2400" dirty="0">
                <a:solidFill>
                  <a:srgbClr val="000000"/>
                </a:solidFill>
              </a:rPr>
              <a:t>&lt;2 </a:t>
            </a:r>
            <a:r>
              <a:rPr lang="tr-TR" sz="2400" dirty="0">
                <a:solidFill>
                  <a:srgbClr val="000000"/>
                </a:solidFill>
              </a:rPr>
              <a:t>metre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tr-TR" sz="2400" dirty="0">
                <a:solidFill>
                  <a:srgbClr val="000000"/>
                </a:solidFill>
              </a:rPr>
              <a:t>uzaklıkta)</a:t>
            </a:r>
          </a:p>
          <a:p>
            <a:pPr marL="342900" indent="-342900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El antiseptiği ambalaj/</a:t>
            </a:r>
            <a:r>
              <a:rPr lang="tr-TR" sz="2400" dirty="0" err="1">
                <a:solidFill>
                  <a:srgbClr val="000000"/>
                </a:solidFill>
              </a:rPr>
              <a:t>dispensırlarının</a:t>
            </a:r>
            <a:r>
              <a:rPr lang="tr-TR" sz="2400" dirty="0">
                <a:solidFill>
                  <a:srgbClr val="000000"/>
                </a:solidFill>
              </a:rPr>
              <a:t> kolay kullanılabilir olmasının sağlanması</a:t>
            </a:r>
          </a:p>
          <a:p>
            <a:pPr marL="342900" indent="-342900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El hijyeni malzemelerinde ile cilt uyumuna özen gösterilmesi</a:t>
            </a:r>
          </a:p>
          <a:p>
            <a:endParaRPr lang="tr-TR" dirty="0">
              <a:solidFill>
                <a:srgbClr val="000000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07EAEE2-5DDE-89CC-F3C3-32AF3C339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18" y="3466352"/>
            <a:ext cx="3695792" cy="25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46865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52223DDC-DB90-CBA5-B929-6DE1AD73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666DA4"/>
                </a:solidFill>
                <a:latin typeface="+mn-lt"/>
              </a:rPr>
              <a:t>El Hijyeni Uyumunda Çok Bileşenli Yaklaşımlar</a:t>
            </a:r>
          </a:p>
        </p:txBody>
      </p:sp>
      <p:sp>
        <p:nvSpPr>
          <p:cNvPr id="84" name="TextBox 33">
            <a:extLst>
              <a:ext uri="{FF2B5EF4-FFF2-40B4-BE49-F238E27FC236}">
                <a16:creationId xmlns:a16="http://schemas.microsoft.com/office/drawing/2014/main" id="{2E012035-6FCA-FC0C-3758-F213207FCCC7}"/>
              </a:ext>
            </a:extLst>
          </p:cNvPr>
          <p:cNvSpPr txBox="1"/>
          <p:nvPr/>
        </p:nvSpPr>
        <p:spPr>
          <a:xfrm>
            <a:off x="1661058" y="2266577"/>
            <a:ext cx="24233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buSzPct val="120000"/>
            </a:pPr>
            <a:r>
              <a:rPr lang="tr-TR" sz="2200" dirty="0">
                <a:solidFill>
                  <a:srgbClr val="000000"/>
                </a:solidFill>
                <a:latin typeface="Atkinson Hyperlegible" pitchFamily="2" charset="77"/>
              </a:rPr>
              <a:t>Eğitim ve Öğretim</a:t>
            </a:r>
            <a:endParaRPr lang="en-US" sz="2200" dirty="0">
              <a:solidFill>
                <a:srgbClr val="000000"/>
              </a:solidFill>
              <a:latin typeface="Atkinson Hyperlegible" pitchFamily="2" charset="7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6C4604-1BDA-8AFF-BD52-33DF733FC30F}"/>
              </a:ext>
            </a:extLst>
          </p:cNvPr>
          <p:cNvSpPr>
            <a:spLocks noChangeAspect="1"/>
          </p:cNvSpPr>
          <p:nvPr/>
        </p:nvSpPr>
        <p:spPr>
          <a:xfrm>
            <a:off x="4145032" y="2402860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268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0EC737F5-EF25-372A-7F68-E24FE86AF607}"/>
              </a:ext>
            </a:extLst>
          </p:cNvPr>
          <p:cNvGrpSpPr/>
          <p:nvPr/>
        </p:nvGrpSpPr>
        <p:grpSpPr>
          <a:xfrm>
            <a:off x="356152" y="1942020"/>
            <a:ext cx="1197947" cy="1080000"/>
            <a:chOff x="645320" y="1937060"/>
            <a:chExt cx="1197947" cy="1080000"/>
          </a:xfrm>
        </p:grpSpPr>
        <p:grpSp>
          <p:nvGrpSpPr>
            <p:cNvPr id="16" name="Group 38">
              <a:extLst>
                <a:ext uri="{FF2B5EF4-FFF2-40B4-BE49-F238E27FC236}">
                  <a16:creationId xmlns:a16="http://schemas.microsoft.com/office/drawing/2014/main" id="{96855C53-D5AD-E753-79C5-D3A82AB0399C}"/>
                </a:ext>
              </a:extLst>
            </p:cNvPr>
            <p:cNvGrpSpPr/>
            <p:nvPr/>
          </p:nvGrpSpPr>
          <p:grpSpPr>
            <a:xfrm>
              <a:off x="645320" y="1937060"/>
              <a:ext cx="1197947" cy="1080000"/>
              <a:chOff x="645320" y="1978307"/>
              <a:chExt cx="1197947" cy="1080000"/>
            </a:xfrm>
          </p:grpSpPr>
          <p:sp>
            <p:nvSpPr>
              <p:cNvPr id="20" name="Right Triangle 45">
                <a:extLst>
                  <a:ext uri="{FF2B5EF4-FFF2-40B4-BE49-F238E27FC236}">
                    <a16:creationId xmlns:a16="http://schemas.microsoft.com/office/drawing/2014/main" id="{59D7313C-70A7-9044-BD7D-756876136FE2}"/>
                  </a:ext>
                </a:extLst>
              </p:cNvPr>
              <p:cNvSpPr/>
              <p:nvPr/>
            </p:nvSpPr>
            <p:spPr>
              <a:xfrm rot="13560000">
                <a:off x="1431318" y="2314263"/>
                <a:ext cx="415809" cy="408089"/>
              </a:xfrm>
              <a:prstGeom prst="rtTriangle">
                <a:avLst/>
              </a:prstGeom>
              <a:solidFill>
                <a:srgbClr val="EBB4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21" name="Group 26">
                <a:extLst>
                  <a:ext uri="{FF2B5EF4-FFF2-40B4-BE49-F238E27FC236}">
                    <a16:creationId xmlns:a16="http://schemas.microsoft.com/office/drawing/2014/main" id="{015E6377-6E64-B316-C558-5C17EDF8DE2B}"/>
                  </a:ext>
                </a:extLst>
              </p:cNvPr>
              <p:cNvGrpSpPr/>
              <p:nvPr/>
            </p:nvGrpSpPr>
            <p:grpSpPr>
              <a:xfrm>
                <a:off x="645320" y="1978307"/>
                <a:ext cx="1080000" cy="1080000"/>
                <a:chOff x="645320" y="1978307"/>
                <a:chExt cx="1080000" cy="108000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0BA3C44-1A2C-5FAD-FA95-A675E68CAA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5320" y="1978307"/>
                  <a:ext cx="1080000" cy="1080000"/>
                </a:xfrm>
                <a:prstGeom prst="ellipse">
                  <a:avLst/>
                </a:prstGeom>
                <a:solidFill>
                  <a:srgbClr val="EF8E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8913A41C-2676-B0F0-A390-434FD339DF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0705" y="2033692"/>
                  <a:ext cx="969231" cy="9692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grpSp>
          <p:nvGrpSpPr>
            <p:cNvPr id="17" name="Group 42">
              <a:extLst>
                <a:ext uri="{FF2B5EF4-FFF2-40B4-BE49-F238E27FC236}">
                  <a16:creationId xmlns:a16="http://schemas.microsoft.com/office/drawing/2014/main" id="{73FB6D26-27C1-FDF6-AE0F-85A06C65F9E7}"/>
                </a:ext>
              </a:extLst>
            </p:cNvPr>
            <p:cNvGrpSpPr/>
            <p:nvPr/>
          </p:nvGrpSpPr>
          <p:grpSpPr>
            <a:xfrm>
              <a:off x="998171" y="2178668"/>
              <a:ext cx="493343" cy="636079"/>
              <a:chOff x="10951050" y="1177724"/>
              <a:chExt cx="493343" cy="636079"/>
            </a:xfrm>
            <a:solidFill>
              <a:srgbClr val="EF8E62"/>
            </a:solidFill>
          </p:grpSpPr>
          <p:sp>
            <p:nvSpPr>
              <p:cNvPr id="18" name="Freeform: Shape 24">
                <a:extLst>
                  <a:ext uri="{FF2B5EF4-FFF2-40B4-BE49-F238E27FC236}">
                    <a16:creationId xmlns:a16="http://schemas.microsoft.com/office/drawing/2014/main" id="{DE3C0DF3-E123-9E95-98CC-906B137D89F9}"/>
                  </a:ext>
                </a:extLst>
              </p:cNvPr>
              <p:cNvSpPr/>
              <p:nvPr/>
            </p:nvSpPr>
            <p:spPr>
              <a:xfrm>
                <a:off x="11050015" y="1177724"/>
                <a:ext cx="113157" cy="113157"/>
              </a:xfrm>
              <a:custGeom>
                <a:avLst/>
                <a:gdLst>
                  <a:gd name="connsiteX0" fmla="*/ 113157 w 113157"/>
                  <a:gd name="connsiteY0" fmla="*/ 56579 h 113157"/>
                  <a:gd name="connsiteX1" fmla="*/ 56578 w 113157"/>
                  <a:gd name="connsiteY1" fmla="*/ 113157 h 113157"/>
                  <a:gd name="connsiteX2" fmla="*/ 0 w 113157"/>
                  <a:gd name="connsiteY2" fmla="*/ 56578 h 113157"/>
                  <a:gd name="connsiteX3" fmla="*/ 56578 w 113157"/>
                  <a:gd name="connsiteY3" fmla="*/ 0 h 113157"/>
                  <a:gd name="connsiteX4" fmla="*/ 113157 w 113157"/>
                  <a:gd name="connsiteY4" fmla="*/ 5657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157" h="113157">
                    <a:moveTo>
                      <a:pt x="113157" y="56579"/>
                    </a:moveTo>
                    <a:cubicBezTo>
                      <a:pt x="113157" y="87826"/>
                      <a:pt x="87826" y="113157"/>
                      <a:pt x="56578" y="113157"/>
                    </a:cubicBezTo>
                    <a:cubicBezTo>
                      <a:pt x="25331" y="113157"/>
                      <a:pt x="0" y="87826"/>
                      <a:pt x="0" y="56578"/>
                    </a:cubicBezTo>
                    <a:cubicBezTo>
                      <a:pt x="0" y="25331"/>
                      <a:pt x="25331" y="0"/>
                      <a:pt x="56578" y="0"/>
                    </a:cubicBezTo>
                    <a:cubicBezTo>
                      <a:pt x="87826" y="0"/>
                      <a:pt x="113157" y="25331"/>
                      <a:pt x="113157" y="565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" name="Freeform: Shape 28">
                <a:extLst>
                  <a:ext uri="{FF2B5EF4-FFF2-40B4-BE49-F238E27FC236}">
                    <a16:creationId xmlns:a16="http://schemas.microsoft.com/office/drawing/2014/main" id="{22BA15D9-342A-2F53-BE23-8950D5561EF2}"/>
                  </a:ext>
                </a:extLst>
              </p:cNvPr>
              <p:cNvSpPr/>
              <p:nvPr/>
            </p:nvSpPr>
            <p:spPr>
              <a:xfrm>
                <a:off x="10951050" y="1208350"/>
                <a:ext cx="493343" cy="605453"/>
              </a:xfrm>
              <a:custGeom>
                <a:avLst/>
                <a:gdLst>
                  <a:gd name="connsiteX0" fmla="*/ 489204 w 493343"/>
                  <a:gd name="connsiteY0" fmla="*/ 4140 h 605453"/>
                  <a:gd name="connsiteX1" fmla="*/ 469011 w 493343"/>
                  <a:gd name="connsiteY1" fmla="*/ 4140 h 605453"/>
                  <a:gd name="connsiteX2" fmla="*/ 345948 w 493343"/>
                  <a:gd name="connsiteY2" fmla="*/ 127203 h 605453"/>
                  <a:gd name="connsiteX3" fmla="*/ 318230 w 493343"/>
                  <a:gd name="connsiteY3" fmla="*/ 134251 h 605453"/>
                  <a:gd name="connsiteX4" fmla="*/ 280702 w 493343"/>
                  <a:gd name="connsiteY4" fmla="*/ 194354 h 605453"/>
                  <a:gd name="connsiteX5" fmla="*/ 270034 w 493343"/>
                  <a:gd name="connsiteY5" fmla="*/ 148920 h 605453"/>
                  <a:gd name="connsiteX6" fmla="*/ 261557 w 493343"/>
                  <a:gd name="connsiteY6" fmla="*/ 133299 h 605453"/>
                  <a:gd name="connsiteX7" fmla="*/ 202121 w 493343"/>
                  <a:gd name="connsiteY7" fmla="*/ 102247 h 605453"/>
                  <a:gd name="connsiteX8" fmla="*/ 155543 w 493343"/>
                  <a:gd name="connsiteY8" fmla="*/ 96628 h 605453"/>
                  <a:gd name="connsiteX9" fmla="*/ 108871 w 493343"/>
                  <a:gd name="connsiteY9" fmla="*/ 103676 h 605453"/>
                  <a:gd name="connsiteX10" fmla="*/ 49530 w 493343"/>
                  <a:gd name="connsiteY10" fmla="*/ 134728 h 605453"/>
                  <a:gd name="connsiteX11" fmla="*/ 41053 w 493343"/>
                  <a:gd name="connsiteY11" fmla="*/ 150349 h 605453"/>
                  <a:gd name="connsiteX12" fmla="*/ 0 w 493343"/>
                  <a:gd name="connsiteY12" fmla="*/ 325609 h 605453"/>
                  <a:gd name="connsiteX13" fmla="*/ 28575 w 493343"/>
                  <a:gd name="connsiteY13" fmla="*/ 354184 h 605453"/>
                  <a:gd name="connsiteX14" fmla="*/ 55436 w 493343"/>
                  <a:gd name="connsiteY14" fmla="*/ 333038 h 605453"/>
                  <a:gd name="connsiteX15" fmla="*/ 85154 w 493343"/>
                  <a:gd name="connsiteY15" fmla="*/ 210070 h 605453"/>
                  <a:gd name="connsiteX16" fmla="*/ 85154 w 493343"/>
                  <a:gd name="connsiteY16" fmla="*/ 605453 h 605453"/>
                  <a:gd name="connsiteX17" fmla="*/ 141446 w 493343"/>
                  <a:gd name="connsiteY17" fmla="*/ 605453 h 605453"/>
                  <a:gd name="connsiteX18" fmla="*/ 141446 w 493343"/>
                  <a:gd name="connsiteY18" fmla="*/ 351040 h 605453"/>
                  <a:gd name="connsiteX19" fmla="*/ 170021 w 493343"/>
                  <a:gd name="connsiteY19" fmla="*/ 351040 h 605453"/>
                  <a:gd name="connsiteX20" fmla="*/ 170021 w 493343"/>
                  <a:gd name="connsiteY20" fmla="*/ 605453 h 605453"/>
                  <a:gd name="connsiteX21" fmla="*/ 226219 w 493343"/>
                  <a:gd name="connsiteY21" fmla="*/ 605453 h 605453"/>
                  <a:gd name="connsiteX22" fmla="*/ 226219 w 493343"/>
                  <a:gd name="connsiteY22" fmla="*/ 208261 h 605453"/>
                  <a:gd name="connsiteX23" fmla="*/ 236696 w 493343"/>
                  <a:gd name="connsiteY23" fmla="*/ 253028 h 605453"/>
                  <a:gd name="connsiteX24" fmla="*/ 242316 w 493343"/>
                  <a:gd name="connsiteY24" fmla="*/ 260172 h 605453"/>
                  <a:gd name="connsiteX25" fmla="*/ 280416 w 493343"/>
                  <a:gd name="connsiteY25" fmla="*/ 273602 h 605453"/>
                  <a:gd name="connsiteX26" fmla="*/ 303276 w 493343"/>
                  <a:gd name="connsiteY26" fmla="*/ 263220 h 605453"/>
                  <a:gd name="connsiteX27" fmla="*/ 361379 w 493343"/>
                  <a:gd name="connsiteY27" fmla="*/ 167970 h 605453"/>
                  <a:gd name="connsiteX28" fmla="*/ 365284 w 493343"/>
                  <a:gd name="connsiteY28" fmla="*/ 148253 h 605453"/>
                  <a:gd name="connsiteX29" fmla="*/ 489109 w 493343"/>
                  <a:gd name="connsiteY29" fmla="*/ 24428 h 605453"/>
                  <a:gd name="connsiteX30" fmla="*/ 489204 w 493343"/>
                  <a:gd name="connsiteY30" fmla="*/ 4140 h 605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93343" h="605453">
                    <a:moveTo>
                      <a:pt x="489204" y="4140"/>
                    </a:moveTo>
                    <a:cubicBezTo>
                      <a:pt x="483604" y="-1380"/>
                      <a:pt x="474611" y="-1380"/>
                      <a:pt x="469011" y="4140"/>
                    </a:cubicBezTo>
                    <a:lnTo>
                      <a:pt x="345948" y="127203"/>
                    </a:lnTo>
                    <a:cubicBezTo>
                      <a:pt x="336113" y="124427"/>
                      <a:pt x="325545" y="127114"/>
                      <a:pt x="318230" y="134251"/>
                    </a:cubicBezTo>
                    <a:cubicBezTo>
                      <a:pt x="316230" y="136252"/>
                      <a:pt x="280702" y="194354"/>
                      <a:pt x="280702" y="194354"/>
                    </a:cubicBezTo>
                    <a:lnTo>
                      <a:pt x="270034" y="148920"/>
                    </a:lnTo>
                    <a:cubicBezTo>
                      <a:pt x="268621" y="143062"/>
                      <a:pt x="265699" y="137676"/>
                      <a:pt x="261557" y="133299"/>
                    </a:cubicBezTo>
                    <a:cubicBezTo>
                      <a:pt x="244001" y="119108"/>
                      <a:pt x="223797" y="108552"/>
                      <a:pt x="202121" y="102247"/>
                    </a:cubicBezTo>
                    <a:cubicBezTo>
                      <a:pt x="186797" y="98970"/>
                      <a:pt x="171207" y="97089"/>
                      <a:pt x="155543" y="96628"/>
                    </a:cubicBezTo>
                    <a:cubicBezTo>
                      <a:pt x="139740" y="96871"/>
                      <a:pt x="124041" y="99242"/>
                      <a:pt x="108871" y="103676"/>
                    </a:cubicBezTo>
                    <a:cubicBezTo>
                      <a:pt x="86998" y="109410"/>
                      <a:pt x="66710" y="120027"/>
                      <a:pt x="49530" y="134728"/>
                    </a:cubicBezTo>
                    <a:cubicBezTo>
                      <a:pt x="45351" y="139078"/>
                      <a:pt x="42422" y="144474"/>
                      <a:pt x="41053" y="150349"/>
                    </a:cubicBezTo>
                    <a:cubicBezTo>
                      <a:pt x="41053" y="150349"/>
                      <a:pt x="0" y="322751"/>
                      <a:pt x="0" y="325609"/>
                    </a:cubicBezTo>
                    <a:cubicBezTo>
                      <a:pt x="0" y="341391"/>
                      <a:pt x="12794" y="354184"/>
                      <a:pt x="28575" y="354184"/>
                    </a:cubicBezTo>
                    <a:cubicBezTo>
                      <a:pt x="41222" y="353859"/>
                      <a:pt x="52150" y="345256"/>
                      <a:pt x="55436" y="333038"/>
                    </a:cubicBezTo>
                    <a:lnTo>
                      <a:pt x="85154" y="210070"/>
                    </a:lnTo>
                    <a:lnTo>
                      <a:pt x="85154" y="605453"/>
                    </a:lnTo>
                    <a:lnTo>
                      <a:pt x="141446" y="605453"/>
                    </a:lnTo>
                    <a:lnTo>
                      <a:pt x="141446" y="351040"/>
                    </a:lnTo>
                    <a:lnTo>
                      <a:pt x="170021" y="351040"/>
                    </a:lnTo>
                    <a:lnTo>
                      <a:pt x="170021" y="605453"/>
                    </a:lnTo>
                    <a:lnTo>
                      <a:pt x="226219" y="605453"/>
                    </a:lnTo>
                    <a:lnTo>
                      <a:pt x="226219" y="208261"/>
                    </a:lnTo>
                    <a:lnTo>
                      <a:pt x="236696" y="253028"/>
                    </a:lnTo>
                    <a:cubicBezTo>
                      <a:pt x="237423" y="256123"/>
                      <a:pt x="239479" y="258737"/>
                      <a:pt x="242316" y="260172"/>
                    </a:cubicBezTo>
                    <a:cubicBezTo>
                      <a:pt x="253269" y="268579"/>
                      <a:pt x="266612" y="273282"/>
                      <a:pt x="280416" y="273602"/>
                    </a:cubicBezTo>
                    <a:cubicBezTo>
                      <a:pt x="289404" y="274860"/>
                      <a:pt x="298310" y="270815"/>
                      <a:pt x="303276" y="263220"/>
                    </a:cubicBezTo>
                    <a:lnTo>
                      <a:pt x="361379" y="167970"/>
                    </a:lnTo>
                    <a:cubicBezTo>
                      <a:pt x="365092" y="162114"/>
                      <a:pt x="366486" y="155082"/>
                      <a:pt x="365284" y="148253"/>
                    </a:cubicBezTo>
                    <a:lnTo>
                      <a:pt x="489109" y="24428"/>
                    </a:lnTo>
                    <a:cubicBezTo>
                      <a:pt x="494717" y="18844"/>
                      <a:pt x="494760" y="9777"/>
                      <a:pt x="489204" y="414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83686246-4435-DF99-E056-9808221A9E58}"/>
              </a:ext>
            </a:extLst>
          </p:cNvPr>
          <p:cNvSpPr txBox="1"/>
          <p:nvPr/>
        </p:nvSpPr>
        <p:spPr>
          <a:xfrm>
            <a:off x="4763620" y="1727968"/>
            <a:ext cx="71610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Sağlık çalışanlarının, toplumun, hastaların, toplu yaşam alanları vb. için bilimsel veriler doğrultusunda erişilebilir el hijyeni uygulamalarına yönelik rehberler, bilgilendirme metinlerinin hazırlanması</a:t>
            </a:r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B3E31354-F57A-3294-5254-323269B5F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3756" y="3362964"/>
            <a:ext cx="3806002" cy="1368960"/>
          </a:xfrm>
          <a:noFill/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A8AEA5D8-C728-F1E7-45C9-1AF13AB9B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73442" y="4596601"/>
            <a:ext cx="3451589" cy="165161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60B68A4-C69D-1ED7-4E35-00B3A6033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031" y="3428691"/>
            <a:ext cx="2529516" cy="281952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45E9738-FAE2-1640-989A-E33FF6F57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547" y="3428689"/>
            <a:ext cx="2406593" cy="281952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B2338AA-C1D9-C953-BEE1-0EA74C082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140" y="3428689"/>
            <a:ext cx="2663516" cy="281952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539B2C9-DEF3-C2E6-CE91-E9D021F1F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033" y="3480871"/>
            <a:ext cx="2385844" cy="28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12305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52223DDC-DB90-CBA5-B929-6DE1AD73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666DA4"/>
                </a:solidFill>
                <a:latin typeface="+mn-lt"/>
              </a:rPr>
              <a:t>El Hijyeni Uyumunda Çok Bileşenli Yaklaşımlar</a:t>
            </a:r>
          </a:p>
        </p:txBody>
      </p:sp>
      <p:sp>
        <p:nvSpPr>
          <p:cNvPr id="84" name="TextBox 33">
            <a:extLst>
              <a:ext uri="{FF2B5EF4-FFF2-40B4-BE49-F238E27FC236}">
                <a16:creationId xmlns:a16="http://schemas.microsoft.com/office/drawing/2014/main" id="{2E012035-6FCA-FC0C-3758-F213207FCCC7}"/>
              </a:ext>
            </a:extLst>
          </p:cNvPr>
          <p:cNvSpPr txBox="1"/>
          <p:nvPr/>
        </p:nvSpPr>
        <p:spPr>
          <a:xfrm>
            <a:off x="1661058" y="2266577"/>
            <a:ext cx="24233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buSzPct val="120000"/>
            </a:pPr>
            <a:r>
              <a:rPr lang="tr-TR" sz="2200" dirty="0">
                <a:solidFill>
                  <a:srgbClr val="000000"/>
                </a:solidFill>
                <a:latin typeface="Atkinson Hyperlegible" pitchFamily="2" charset="77"/>
              </a:rPr>
              <a:t>Eğitim ve Öğretim</a:t>
            </a:r>
            <a:endParaRPr lang="en-US" sz="2200" dirty="0">
              <a:solidFill>
                <a:srgbClr val="000000"/>
              </a:solidFill>
              <a:latin typeface="Atkinson Hyperlegible" pitchFamily="2" charset="7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6C4604-1BDA-8AFF-BD52-33DF733FC30F}"/>
              </a:ext>
            </a:extLst>
          </p:cNvPr>
          <p:cNvSpPr>
            <a:spLocks noChangeAspect="1"/>
          </p:cNvSpPr>
          <p:nvPr/>
        </p:nvSpPr>
        <p:spPr>
          <a:xfrm>
            <a:off x="4145032" y="2402860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268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0EC737F5-EF25-372A-7F68-E24FE86AF607}"/>
              </a:ext>
            </a:extLst>
          </p:cNvPr>
          <p:cNvGrpSpPr/>
          <p:nvPr/>
        </p:nvGrpSpPr>
        <p:grpSpPr>
          <a:xfrm>
            <a:off x="246293" y="1952860"/>
            <a:ext cx="1197947" cy="1080000"/>
            <a:chOff x="645320" y="1937060"/>
            <a:chExt cx="1197947" cy="1080000"/>
          </a:xfrm>
        </p:grpSpPr>
        <p:grpSp>
          <p:nvGrpSpPr>
            <p:cNvPr id="16" name="Group 38">
              <a:extLst>
                <a:ext uri="{FF2B5EF4-FFF2-40B4-BE49-F238E27FC236}">
                  <a16:creationId xmlns:a16="http://schemas.microsoft.com/office/drawing/2014/main" id="{96855C53-D5AD-E753-79C5-D3A82AB0399C}"/>
                </a:ext>
              </a:extLst>
            </p:cNvPr>
            <p:cNvGrpSpPr/>
            <p:nvPr/>
          </p:nvGrpSpPr>
          <p:grpSpPr>
            <a:xfrm>
              <a:off x="645320" y="1937060"/>
              <a:ext cx="1197947" cy="1080000"/>
              <a:chOff x="645320" y="1978307"/>
              <a:chExt cx="1197947" cy="1080000"/>
            </a:xfrm>
          </p:grpSpPr>
          <p:sp>
            <p:nvSpPr>
              <p:cNvPr id="20" name="Right Triangle 45">
                <a:extLst>
                  <a:ext uri="{FF2B5EF4-FFF2-40B4-BE49-F238E27FC236}">
                    <a16:creationId xmlns:a16="http://schemas.microsoft.com/office/drawing/2014/main" id="{59D7313C-70A7-9044-BD7D-756876136FE2}"/>
                  </a:ext>
                </a:extLst>
              </p:cNvPr>
              <p:cNvSpPr/>
              <p:nvPr/>
            </p:nvSpPr>
            <p:spPr>
              <a:xfrm rot="13560000">
                <a:off x="1431318" y="2314263"/>
                <a:ext cx="415809" cy="408089"/>
              </a:xfrm>
              <a:prstGeom prst="rtTriangle">
                <a:avLst/>
              </a:prstGeom>
              <a:solidFill>
                <a:srgbClr val="EBB4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21" name="Group 26">
                <a:extLst>
                  <a:ext uri="{FF2B5EF4-FFF2-40B4-BE49-F238E27FC236}">
                    <a16:creationId xmlns:a16="http://schemas.microsoft.com/office/drawing/2014/main" id="{015E6377-6E64-B316-C558-5C17EDF8DE2B}"/>
                  </a:ext>
                </a:extLst>
              </p:cNvPr>
              <p:cNvGrpSpPr/>
              <p:nvPr/>
            </p:nvGrpSpPr>
            <p:grpSpPr>
              <a:xfrm>
                <a:off x="645320" y="1978307"/>
                <a:ext cx="1080000" cy="1080000"/>
                <a:chOff x="645320" y="1978307"/>
                <a:chExt cx="1080000" cy="108000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0BA3C44-1A2C-5FAD-FA95-A675E68CAA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5320" y="1978307"/>
                  <a:ext cx="1080000" cy="1080000"/>
                </a:xfrm>
                <a:prstGeom prst="ellipse">
                  <a:avLst/>
                </a:prstGeom>
                <a:solidFill>
                  <a:srgbClr val="EF8E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8913A41C-2676-B0F0-A390-434FD339DF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0705" y="2033692"/>
                  <a:ext cx="969231" cy="9692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grpSp>
          <p:nvGrpSpPr>
            <p:cNvPr id="17" name="Group 42">
              <a:extLst>
                <a:ext uri="{FF2B5EF4-FFF2-40B4-BE49-F238E27FC236}">
                  <a16:creationId xmlns:a16="http://schemas.microsoft.com/office/drawing/2014/main" id="{73FB6D26-27C1-FDF6-AE0F-85A06C65F9E7}"/>
                </a:ext>
              </a:extLst>
            </p:cNvPr>
            <p:cNvGrpSpPr/>
            <p:nvPr/>
          </p:nvGrpSpPr>
          <p:grpSpPr>
            <a:xfrm>
              <a:off x="998171" y="2178668"/>
              <a:ext cx="493343" cy="636079"/>
              <a:chOff x="10951050" y="1177724"/>
              <a:chExt cx="493343" cy="636079"/>
            </a:xfrm>
            <a:solidFill>
              <a:srgbClr val="EF8E62"/>
            </a:solidFill>
          </p:grpSpPr>
          <p:sp>
            <p:nvSpPr>
              <p:cNvPr id="18" name="Freeform: Shape 24">
                <a:extLst>
                  <a:ext uri="{FF2B5EF4-FFF2-40B4-BE49-F238E27FC236}">
                    <a16:creationId xmlns:a16="http://schemas.microsoft.com/office/drawing/2014/main" id="{DE3C0DF3-E123-9E95-98CC-906B137D89F9}"/>
                  </a:ext>
                </a:extLst>
              </p:cNvPr>
              <p:cNvSpPr/>
              <p:nvPr/>
            </p:nvSpPr>
            <p:spPr>
              <a:xfrm>
                <a:off x="11050015" y="1177724"/>
                <a:ext cx="113157" cy="113157"/>
              </a:xfrm>
              <a:custGeom>
                <a:avLst/>
                <a:gdLst>
                  <a:gd name="connsiteX0" fmla="*/ 113157 w 113157"/>
                  <a:gd name="connsiteY0" fmla="*/ 56579 h 113157"/>
                  <a:gd name="connsiteX1" fmla="*/ 56578 w 113157"/>
                  <a:gd name="connsiteY1" fmla="*/ 113157 h 113157"/>
                  <a:gd name="connsiteX2" fmla="*/ 0 w 113157"/>
                  <a:gd name="connsiteY2" fmla="*/ 56578 h 113157"/>
                  <a:gd name="connsiteX3" fmla="*/ 56578 w 113157"/>
                  <a:gd name="connsiteY3" fmla="*/ 0 h 113157"/>
                  <a:gd name="connsiteX4" fmla="*/ 113157 w 113157"/>
                  <a:gd name="connsiteY4" fmla="*/ 5657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157" h="113157">
                    <a:moveTo>
                      <a:pt x="113157" y="56579"/>
                    </a:moveTo>
                    <a:cubicBezTo>
                      <a:pt x="113157" y="87826"/>
                      <a:pt x="87826" y="113157"/>
                      <a:pt x="56578" y="113157"/>
                    </a:cubicBezTo>
                    <a:cubicBezTo>
                      <a:pt x="25331" y="113157"/>
                      <a:pt x="0" y="87826"/>
                      <a:pt x="0" y="56578"/>
                    </a:cubicBezTo>
                    <a:cubicBezTo>
                      <a:pt x="0" y="25331"/>
                      <a:pt x="25331" y="0"/>
                      <a:pt x="56578" y="0"/>
                    </a:cubicBezTo>
                    <a:cubicBezTo>
                      <a:pt x="87826" y="0"/>
                      <a:pt x="113157" y="25331"/>
                      <a:pt x="113157" y="565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" name="Freeform: Shape 28">
                <a:extLst>
                  <a:ext uri="{FF2B5EF4-FFF2-40B4-BE49-F238E27FC236}">
                    <a16:creationId xmlns:a16="http://schemas.microsoft.com/office/drawing/2014/main" id="{22BA15D9-342A-2F53-BE23-8950D5561EF2}"/>
                  </a:ext>
                </a:extLst>
              </p:cNvPr>
              <p:cNvSpPr/>
              <p:nvPr/>
            </p:nvSpPr>
            <p:spPr>
              <a:xfrm>
                <a:off x="10951050" y="1208350"/>
                <a:ext cx="493343" cy="605453"/>
              </a:xfrm>
              <a:custGeom>
                <a:avLst/>
                <a:gdLst>
                  <a:gd name="connsiteX0" fmla="*/ 489204 w 493343"/>
                  <a:gd name="connsiteY0" fmla="*/ 4140 h 605453"/>
                  <a:gd name="connsiteX1" fmla="*/ 469011 w 493343"/>
                  <a:gd name="connsiteY1" fmla="*/ 4140 h 605453"/>
                  <a:gd name="connsiteX2" fmla="*/ 345948 w 493343"/>
                  <a:gd name="connsiteY2" fmla="*/ 127203 h 605453"/>
                  <a:gd name="connsiteX3" fmla="*/ 318230 w 493343"/>
                  <a:gd name="connsiteY3" fmla="*/ 134251 h 605453"/>
                  <a:gd name="connsiteX4" fmla="*/ 280702 w 493343"/>
                  <a:gd name="connsiteY4" fmla="*/ 194354 h 605453"/>
                  <a:gd name="connsiteX5" fmla="*/ 270034 w 493343"/>
                  <a:gd name="connsiteY5" fmla="*/ 148920 h 605453"/>
                  <a:gd name="connsiteX6" fmla="*/ 261557 w 493343"/>
                  <a:gd name="connsiteY6" fmla="*/ 133299 h 605453"/>
                  <a:gd name="connsiteX7" fmla="*/ 202121 w 493343"/>
                  <a:gd name="connsiteY7" fmla="*/ 102247 h 605453"/>
                  <a:gd name="connsiteX8" fmla="*/ 155543 w 493343"/>
                  <a:gd name="connsiteY8" fmla="*/ 96628 h 605453"/>
                  <a:gd name="connsiteX9" fmla="*/ 108871 w 493343"/>
                  <a:gd name="connsiteY9" fmla="*/ 103676 h 605453"/>
                  <a:gd name="connsiteX10" fmla="*/ 49530 w 493343"/>
                  <a:gd name="connsiteY10" fmla="*/ 134728 h 605453"/>
                  <a:gd name="connsiteX11" fmla="*/ 41053 w 493343"/>
                  <a:gd name="connsiteY11" fmla="*/ 150349 h 605453"/>
                  <a:gd name="connsiteX12" fmla="*/ 0 w 493343"/>
                  <a:gd name="connsiteY12" fmla="*/ 325609 h 605453"/>
                  <a:gd name="connsiteX13" fmla="*/ 28575 w 493343"/>
                  <a:gd name="connsiteY13" fmla="*/ 354184 h 605453"/>
                  <a:gd name="connsiteX14" fmla="*/ 55436 w 493343"/>
                  <a:gd name="connsiteY14" fmla="*/ 333038 h 605453"/>
                  <a:gd name="connsiteX15" fmla="*/ 85154 w 493343"/>
                  <a:gd name="connsiteY15" fmla="*/ 210070 h 605453"/>
                  <a:gd name="connsiteX16" fmla="*/ 85154 w 493343"/>
                  <a:gd name="connsiteY16" fmla="*/ 605453 h 605453"/>
                  <a:gd name="connsiteX17" fmla="*/ 141446 w 493343"/>
                  <a:gd name="connsiteY17" fmla="*/ 605453 h 605453"/>
                  <a:gd name="connsiteX18" fmla="*/ 141446 w 493343"/>
                  <a:gd name="connsiteY18" fmla="*/ 351040 h 605453"/>
                  <a:gd name="connsiteX19" fmla="*/ 170021 w 493343"/>
                  <a:gd name="connsiteY19" fmla="*/ 351040 h 605453"/>
                  <a:gd name="connsiteX20" fmla="*/ 170021 w 493343"/>
                  <a:gd name="connsiteY20" fmla="*/ 605453 h 605453"/>
                  <a:gd name="connsiteX21" fmla="*/ 226219 w 493343"/>
                  <a:gd name="connsiteY21" fmla="*/ 605453 h 605453"/>
                  <a:gd name="connsiteX22" fmla="*/ 226219 w 493343"/>
                  <a:gd name="connsiteY22" fmla="*/ 208261 h 605453"/>
                  <a:gd name="connsiteX23" fmla="*/ 236696 w 493343"/>
                  <a:gd name="connsiteY23" fmla="*/ 253028 h 605453"/>
                  <a:gd name="connsiteX24" fmla="*/ 242316 w 493343"/>
                  <a:gd name="connsiteY24" fmla="*/ 260172 h 605453"/>
                  <a:gd name="connsiteX25" fmla="*/ 280416 w 493343"/>
                  <a:gd name="connsiteY25" fmla="*/ 273602 h 605453"/>
                  <a:gd name="connsiteX26" fmla="*/ 303276 w 493343"/>
                  <a:gd name="connsiteY26" fmla="*/ 263220 h 605453"/>
                  <a:gd name="connsiteX27" fmla="*/ 361379 w 493343"/>
                  <a:gd name="connsiteY27" fmla="*/ 167970 h 605453"/>
                  <a:gd name="connsiteX28" fmla="*/ 365284 w 493343"/>
                  <a:gd name="connsiteY28" fmla="*/ 148253 h 605453"/>
                  <a:gd name="connsiteX29" fmla="*/ 489109 w 493343"/>
                  <a:gd name="connsiteY29" fmla="*/ 24428 h 605453"/>
                  <a:gd name="connsiteX30" fmla="*/ 489204 w 493343"/>
                  <a:gd name="connsiteY30" fmla="*/ 4140 h 605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93343" h="605453">
                    <a:moveTo>
                      <a:pt x="489204" y="4140"/>
                    </a:moveTo>
                    <a:cubicBezTo>
                      <a:pt x="483604" y="-1380"/>
                      <a:pt x="474611" y="-1380"/>
                      <a:pt x="469011" y="4140"/>
                    </a:cubicBezTo>
                    <a:lnTo>
                      <a:pt x="345948" y="127203"/>
                    </a:lnTo>
                    <a:cubicBezTo>
                      <a:pt x="336113" y="124427"/>
                      <a:pt x="325545" y="127114"/>
                      <a:pt x="318230" y="134251"/>
                    </a:cubicBezTo>
                    <a:cubicBezTo>
                      <a:pt x="316230" y="136252"/>
                      <a:pt x="280702" y="194354"/>
                      <a:pt x="280702" y="194354"/>
                    </a:cubicBezTo>
                    <a:lnTo>
                      <a:pt x="270034" y="148920"/>
                    </a:lnTo>
                    <a:cubicBezTo>
                      <a:pt x="268621" y="143062"/>
                      <a:pt x="265699" y="137676"/>
                      <a:pt x="261557" y="133299"/>
                    </a:cubicBezTo>
                    <a:cubicBezTo>
                      <a:pt x="244001" y="119108"/>
                      <a:pt x="223797" y="108552"/>
                      <a:pt x="202121" y="102247"/>
                    </a:cubicBezTo>
                    <a:cubicBezTo>
                      <a:pt x="186797" y="98970"/>
                      <a:pt x="171207" y="97089"/>
                      <a:pt x="155543" y="96628"/>
                    </a:cubicBezTo>
                    <a:cubicBezTo>
                      <a:pt x="139740" y="96871"/>
                      <a:pt x="124041" y="99242"/>
                      <a:pt x="108871" y="103676"/>
                    </a:cubicBezTo>
                    <a:cubicBezTo>
                      <a:pt x="86998" y="109410"/>
                      <a:pt x="66710" y="120027"/>
                      <a:pt x="49530" y="134728"/>
                    </a:cubicBezTo>
                    <a:cubicBezTo>
                      <a:pt x="45351" y="139078"/>
                      <a:pt x="42422" y="144474"/>
                      <a:pt x="41053" y="150349"/>
                    </a:cubicBezTo>
                    <a:cubicBezTo>
                      <a:pt x="41053" y="150349"/>
                      <a:pt x="0" y="322751"/>
                      <a:pt x="0" y="325609"/>
                    </a:cubicBezTo>
                    <a:cubicBezTo>
                      <a:pt x="0" y="341391"/>
                      <a:pt x="12794" y="354184"/>
                      <a:pt x="28575" y="354184"/>
                    </a:cubicBezTo>
                    <a:cubicBezTo>
                      <a:pt x="41222" y="353859"/>
                      <a:pt x="52150" y="345256"/>
                      <a:pt x="55436" y="333038"/>
                    </a:cubicBezTo>
                    <a:lnTo>
                      <a:pt x="85154" y="210070"/>
                    </a:lnTo>
                    <a:lnTo>
                      <a:pt x="85154" y="605453"/>
                    </a:lnTo>
                    <a:lnTo>
                      <a:pt x="141446" y="605453"/>
                    </a:lnTo>
                    <a:lnTo>
                      <a:pt x="141446" y="351040"/>
                    </a:lnTo>
                    <a:lnTo>
                      <a:pt x="170021" y="351040"/>
                    </a:lnTo>
                    <a:lnTo>
                      <a:pt x="170021" y="605453"/>
                    </a:lnTo>
                    <a:lnTo>
                      <a:pt x="226219" y="605453"/>
                    </a:lnTo>
                    <a:lnTo>
                      <a:pt x="226219" y="208261"/>
                    </a:lnTo>
                    <a:lnTo>
                      <a:pt x="236696" y="253028"/>
                    </a:lnTo>
                    <a:cubicBezTo>
                      <a:pt x="237423" y="256123"/>
                      <a:pt x="239479" y="258737"/>
                      <a:pt x="242316" y="260172"/>
                    </a:cubicBezTo>
                    <a:cubicBezTo>
                      <a:pt x="253269" y="268579"/>
                      <a:pt x="266612" y="273282"/>
                      <a:pt x="280416" y="273602"/>
                    </a:cubicBezTo>
                    <a:cubicBezTo>
                      <a:pt x="289404" y="274860"/>
                      <a:pt x="298310" y="270815"/>
                      <a:pt x="303276" y="263220"/>
                    </a:cubicBezTo>
                    <a:lnTo>
                      <a:pt x="361379" y="167970"/>
                    </a:lnTo>
                    <a:cubicBezTo>
                      <a:pt x="365092" y="162114"/>
                      <a:pt x="366486" y="155082"/>
                      <a:pt x="365284" y="148253"/>
                    </a:cubicBezTo>
                    <a:lnTo>
                      <a:pt x="489109" y="24428"/>
                    </a:lnTo>
                    <a:cubicBezTo>
                      <a:pt x="494717" y="18844"/>
                      <a:pt x="494760" y="9777"/>
                      <a:pt x="489204" y="414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83686246-4435-DF99-E056-9808221A9E58}"/>
              </a:ext>
            </a:extLst>
          </p:cNvPr>
          <p:cNvSpPr txBox="1"/>
          <p:nvPr/>
        </p:nvSpPr>
        <p:spPr>
          <a:xfrm>
            <a:off x="4385680" y="2031040"/>
            <a:ext cx="8003959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Sağlık çalışanlarına el hijyeninin önemi, yöntemleri ve zamanlaması (neden, ne zaman ve nasıl) konusunda eğitimlerin verilmesi</a:t>
            </a:r>
          </a:p>
          <a:p>
            <a:pPr marL="342900" indent="-342900">
              <a:buClr>
                <a:schemeClr val="accent5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Düzenli olarak güncel bilgi ve verilerle eğitimlerin güncellenmesi</a:t>
            </a:r>
          </a:p>
          <a:p>
            <a:pPr marL="342900" indent="-342900">
              <a:buClr>
                <a:schemeClr val="accent5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Gerekli çalışmalarla (anket vb.) bilgi eksikliklerinin, uyumu etkileyen faktörlerin belirlenerek eğitim içeriklerinin geliştirilmesi</a:t>
            </a:r>
          </a:p>
          <a:p>
            <a:pPr marL="342900" indent="-342900">
              <a:buClr>
                <a:schemeClr val="accent5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Sağlık çalışanlarının tamamını kapsayacak şekilde ve gerek duyulması halinde ilgili bölüm/meslek grubu/hizmet alanlarına göre eğitimlerin planlanması</a:t>
            </a:r>
          </a:p>
          <a:p>
            <a:pPr marL="342900" indent="-342900">
              <a:buClr>
                <a:schemeClr val="accent5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Hasta ve hasta yakınlarına özgü eğitimler ya da broşürler ile el hijyeni uygulamaları hakkında bilgilendirilmesi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BE4C546-E4F3-A599-962B-24DFBCCB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5282" y="2988565"/>
            <a:ext cx="1969750" cy="98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33ACE377-5584-B866-8A12-A1F2D358A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054" y="3445805"/>
            <a:ext cx="2171164" cy="98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0A743361-7647-F228-7485-769DABDA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1455" y="4432705"/>
            <a:ext cx="2463577" cy="81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24424561-587A-D3A3-7612-78AFDBF2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05" y="5279218"/>
            <a:ext cx="3304268" cy="962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1862419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EC269BA-F0C6-ABC5-4990-D3C273CA8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5" y="3316014"/>
            <a:ext cx="5204784" cy="3517019"/>
          </a:xfrm>
          <a:prstGeom prst="rect">
            <a:avLst/>
          </a:prstGeom>
        </p:spPr>
      </p:pic>
      <p:sp>
        <p:nvSpPr>
          <p:cNvPr id="6" name="Başlık 5">
            <a:extLst>
              <a:ext uri="{FF2B5EF4-FFF2-40B4-BE49-F238E27FC236}">
                <a16:creationId xmlns:a16="http://schemas.microsoft.com/office/drawing/2014/main" id="{52223DDC-DB90-CBA5-B929-6DE1AD73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666DA4"/>
                </a:solidFill>
                <a:latin typeface="+mn-lt"/>
              </a:rPr>
              <a:t>El Hijyeni Uyumunda Çok Bileşenli Yaklaşımlar</a:t>
            </a:r>
          </a:p>
        </p:txBody>
      </p:sp>
      <p:sp>
        <p:nvSpPr>
          <p:cNvPr id="84" name="TextBox 33">
            <a:extLst>
              <a:ext uri="{FF2B5EF4-FFF2-40B4-BE49-F238E27FC236}">
                <a16:creationId xmlns:a16="http://schemas.microsoft.com/office/drawing/2014/main" id="{2E012035-6FCA-FC0C-3758-F213207FCCC7}"/>
              </a:ext>
            </a:extLst>
          </p:cNvPr>
          <p:cNvSpPr txBox="1"/>
          <p:nvPr/>
        </p:nvSpPr>
        <p:spPr>
          <a:xfrm>
            <a:off x="1661057" y="2266577"/>
            <a:ext cx="33127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buSzPct val="120000"/>
            </a:pPr>
            <a:r>
              <a:rPr lang="tr-TR" sz="2200" dirty="0">
                <a:solidFill>
                  <a:srgbClr val="000000"/>
                </a:solidFill>
                <a:latin typeface="Atkinson Hyperlegible" pitchFamily="2" charset="77"/>
              </a:rPr>
              <a:t>İzleme ve geri bildirim</a:t>
            </a:r>
            <a:endParaRPr lang="en-US" sz="2200" dirty="0">
              <a:solidFill>
                <a:srgbClr val="000000"/>
              </a:solidFill>
              <a:latin typeface="Atkinson Hyperlegible" pitchFamily="2" charset="77"/>
            </a:endParaRPr>
          </a:p>
        </p:txBody>
      </p:sp>
      <p:grpSp>
        <p:nvGrpSpPr>
          <p:cNvPr id="24" name="Group 40">
            <a:extLst>
              <a:ext uri="{FF2B5EF4-FFF2-40B4-BE49-F238E27FC236}">
                <a16:creationId xmlns:a16="http://schemas.microsoft.com/office/drawing/2014/main" id="{FA6162CC-FEC1-29A0-561D-642337D411FB}"/>
              </a:ext>
            </a:extLst>
          </p:cNvPr>
          <p:cNvGrpSpPr/>
          <p:nvPr/>
        </p:nvGrpSpPr>
        <p:grpSpPr>
          <a:xfrm>
            <a:off x="601777" y="1989056"/>
            <a:ext cx="1197947" cy="1080001"/>
            <a:chOff x="645320" y="3159896"/>
            <a:chExt cx="1197947" cy="1080001"/>
          </a:xfrm>
        </p:grpSpPr>
        <p:sp>
          <p:nvSpPr>
            <p:cNvPr id="30" name="Right Triangle 51">
              <a:extLst>
                <a:ext uri="{FF2B5EF4-FFF2-40B4-BE49-F238E27FC236}">
                  <a16:creationId xmlns:a16="http://schemas.microsoft.com/office/drawing/2014/main" id="{597CB9D5-466C-3746-03F1-08EC9E22E5F4}"/>
                </a:ext>
              </a:extLst>
            </p:cNvPr>
            <p:cNvSpPr/>
            <p:nvPr/>
          </p:nvSpPr>
          <p:spPr>
            <a:xfrm rot="13560000">
              <a:off x="1431318" y="3495852"/>
              <a:ext cx="415809" cy="408089"/>
            </a:xfrm>
            <a:prstGeom prst="rtTriangle">
              <a:avLst/>
            </a:prstGeom>
            <a:solidFill>
              <a:srgbClr val="CC98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1" name="Group 25">
              <a:extLst>
                <a:ext uri="{FF2B5EF4-FFF2-40B4-BE49-F238E27FC236}">
                  <a16:creationId xmlns:a16="http://schemas.microsoft.com/office/drawing/2014/main" id="{5CDEC311-EA57-C923-85C4-7C9688FBCBE4}"/>
                </a:ext>
              </a:extLst>
            </p:cNvPr>
            <p:cNvGrpSpPr/>
            <p:nvPr/>
          </p:nvGrpSpPr>
          <p:grpSpPr>
            <a:xfrm>
              <a:off x="645320" y="3159896"/>
              <a:ext cx="1080000" cy="1080001"/>
              <a:chOff x="645320" y="3159896"/>
              <a:chExt cx="1080000" cy="108000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A4F2DB1-4453-7FC4-767B-E3D959F127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5320" y="3159896"/>
                <a:ext cx="1080000" cy="1080001"/>
              </a:xfrm>
              <a:prstGeom prst="ellipse">
                <a:avLst/>
              </a:prstGeom>
              <a:solidFill>
                <a:srgbClr val="BA5DA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C76FC2B-9219-350B-9343-B730245240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0705" y="3215281"/>
                <a:ext cx="969231" cy="969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32" name="Graphic 114" descr="Clipboard Checked with solid fill">
              <a:extLst>
                <a:ext uri="{FF2B5EF4-FFF2-40B4-BE49-F238E27FC236}">
                  <a16:creationId xmlns:a16="http://schemas.microsoft.com/office/drawing/2014/main" id="{A34CB2A6-49EB-A942-311C-C8052D454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8047" y="3359959"/>
              <a:ext cx="654546" cy="654546"/>
            </a:xfrm>
            <a:prstGeom prst="rect">
              <a:avLst/>
            </a:prstGeom>
          </p:spPr>
        </p:pic>
      </p:grp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312867CA-4F6E-E90D-BCFA-B9A1C87984BD}"/>
              </a:ext>
            </a:extLst>
          </p:cNvPr>
          <p:cNvSpPr txBox="1"/>
          <p:nvPr/>
        </p:nvSpPr>
        <p:spPr>
          <a:xfrm>
            <a:off x="7295580" y="1989056"/>
            <a:ext cx="489642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200" dirty="0">
                <a:solidFill>
                  <a:srgbClr val="000000"/>
                </a:solidFill>
              </a:rPr>
              <a:t>El hijyeni uygulamalarına yönelik olarak;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Kurumsal değerlendirmeler, sağlık çalışanları için bilgi anketleri, haberli el hijyeni gözlemleri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Gözlem verilerinin analizi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Değerlendirilmesi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Geribildirimlerde bulunulması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İyileştirme çalışmalarının planlanması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İyileştirme çalışmaları değerlendirilerek sürecin dinamik olması ve devamlılığının sağlanması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E2D6B92-CD4A-C5D7-06A1-04EEE00F6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06186"/>
            <a:ext cx="2514288" cy="225181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DC30985-7C5F-DBF7-4B51-9058DF93C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843" y="4606184"/>
            <a:ext cx="2514288" cy="225181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9AD6949-AD5D-6447-7BF5-1B8D65DB0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740" y="3316013"/>
            <a:ext cx="2055261" cy="351701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A8C491D9-3575-3DFC-B80F-3E5F8F6DA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9131" y="4581217"/>
            <a:ext cx="2106870" cy="22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91868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52223DDC-DB90-CBA5-B929-6DE1AD73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5400" b="1" dirty="0">
                <a:solidFill>
                  <a:srgbClr val="666DA4"/>
                </a:solidFill>
              </a:rPr>
              <a:t>El Hijyeni Uyumunda Çok Bileşenli Yaklaşımlar</a:t>
            </a:r>
          </a:p>
        </p:txBody>
      </p:sp>
      <p:sp>
        <p:nvSpPr>
          <p:cNvPr id="84" name="TextBox 33">
            <a:extLst>
              <a:ext uri="{FF2B5EF4-FFF2-40B4-BE49-F238E27FC236}">
                <a16:creationId xmlns:a16="http://schemas.microsoft.com/office/drawing/2014/main" id="{2E012035-6FCA-FC0C-3758-F213207FCCC7}"/>
              </a:ext>
            </a:extLst>
          </p:cNvPr>
          <p:cNvSpPr txBox="1"/>
          <p:nvPr/>
        </p:nvSpPr>
        <p:spPr>
          <a:xfrm>
            <a:off x="1922515" y="2266576"/>
            <a:ext cx="24233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20000"/>
            </a:pPr>
            <a:r>
              <a:rPr lang="tr-TR" sz="2200" dirty="0">
                <a:solidFill>
                  <a:srgbClr val="000000"/>
                </a:solidFill>
                <a:latin typeface="Atkinson Hyperlegible" pitchFamily="2" charset="77"/>
              </a:rPr>
              <a:t>Hatırlatıcılar</a:t>
            </a:r>
            <a:endParaRPr lang="en-US" sz="2200" dirty="0">
              <a:solidFill>
                <a:srgbClr val="000000"/>
              </a:solidFill>
              <a:latin typeface="Atkinson Hyperlegible" pitchFamily="2" charset="77"/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83686246-4435-DF99-E056-9808221A9E58}"/>
              </a:ext>
            </a:extLst>
          </p:cNvPr>
          <p:cNvSpPr txBox="1"/>
          <p:nvPr/>
        </p:nvSpPr>
        <p:spPr>
          <a:xfrm>
            <a:off x="4471880" y="1670780"/>
            <a:ext cx="772012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El hijyeninin sürekli ve yenilikçi bir şekilde teşvik edilmesi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Sağlık çalışanlarının, hastaların ve ziyaretçilerin el hijyenine farkındalığının sağlanması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İlgiyi sürdürmek ve mesaj yorgunluğunu önlemek için dijital ekranlar, rozetler, çıkartmalar ve el hijyeni mesajları içeren giyilebilir ürünler gibi çeşitli promosyon materyalleri kullanılabilir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5 Mayıs’ta küresel kampanyalara katılmak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Kampanyanın erişimini genişletmek ve bilgi paylaşımını dinamik hale getirmek için sosyal medyayı, </a:t>
            </a:r>
            <a:r>
              <a:rPr lang="tr-TR" sz="2200" dirty="0" err="1">
                <a:solidFill>
                  <a:srgbClr val="000000"/>
                </a:solidFill>
              </a:rPr>
              <a:t>podcast'leri</a:t>
            </a:r>
            <a:r>
              <a:rPr lang="tr-TR" sz="2200" dirty="0">
                <a:solidFill>
                  <a:srgbClr val="000000"/>
                </a:solidFill>
              </a:rPr>
              <a:t> ve SMS mesajlarının kullanılması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</a:rPr>
              <a:t>Etkinlikler, bireysel yaşantı/tecrübelerin paylaşımı, gösteriler ve yarışmalar vb. etkinliklerle sağlık çalışanlarını ve toplumun dahil edilmesi</a:t>
            </a:r>
          </a:p>
        </p:txBody>
      </p:sp>
      <p:grpSp>
        <p:nvGrpSpPr>
          <p:cNvPr id="24" name="Group 41">
            <a:extLst>
              <a:ext uri="{FF2B5EF4-FFF2-40B4-BE49-F238E27FC236}">
                <a16:creationId xmlns:a16="http://schemas.microsoft.com/office/drawing/2014/main" id="{6A1DA80E-D43E-B9BB-3B24-2CD278A0AFE5}"/>
              </a:ext>
            </a:extLst>
          </p:cNvPr>
          <p:cNvGrpSpPr/>
          <p:nvPr/>
        </p:nvGrpSpPr>
        <p:grpSpPr>
          <a:xfrm>
            <a:off x="636611" y="1942020"/>
            <a:ext cx="1197947" cy="1080000"/>
            <a:chOff x="645320" y="4378659"/>
            <a:chExt cx="1197947" cy="1080000"/>
          </a:xfrm>
        </p:grpSpPr>
        <p:sp>
          <p:nvSpPr>
            <p:cNvPr id="30" name="Right Triangle 57">
              <a:extLst>
                <a:ext uri="{FF2B5EF4-FFF2-40B4-BE49-F238E27FC236}">
                  <a16:creationId xmlns:a16="http://schemas.microsoft.com/office/drawing/2014/main" id="{03ADF661-01E6-3949-1D7D-9CD9723D60BD}"/>
                </a:ext>
              </a:extLst>
            </p:cNvPr>
            <p:cNvSpPr/>
            <p:nvPr/>
          </p:nvSpPr>
          <p:spPr>
            <a:xfrm rot="13560000">
              <a:off x="1431318" y="4714615"/>
              <a:ext cx="415809" cy="408089"/>
            </a:xfrm>
            <a:prstGeom prst="rtTriangle">
              <a:avLst/>
            </a:prstGeom>
            <a:solidFill>
              <a:srgbClr val="BDD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31" name="Group 58">
              <a:extLst>
                <a:ext uri="{FF2B5EF4-FFF2-40B4-BE49-F238E27FC236}">
                  <a16:creationId xmlns:a16="http://schemas.microsoft.com/office/drawing/2014/main" id="{E14A57BF-B98C-585B-7E52-B1C0A71C40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5320" y="4378659"/>
              <a:ext cx="1080000" cy="1080000"/>
              <a:chOff x="4752473" y="1275342"/>
              <a:chExt cx="2520000" cy="252000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7226ED8-0004-8156-C533-E48B5F6C0C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2473" y="1275342"/>
                <a:ext cx="2520000" cy="2520000"/>
              </a:xfrm>
              <a:prstGeom prst="ellipse">
                <a:avLst/>
              </a:prstGeom>
              <a:solidFill>
                <a:srgbClr val="9FC9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59FF36F-C03B-0795-4D48-AF4441B133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81704" y="1404573"/>
                <a:ext cx="2261538" cy="2261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32" name="Graphic 111" descr="Volume with solid fill">
              <a:extLst>
                <a:ext uri="{FF2B5EF4-FFF2-40B4-BE49-F238E27FC236}">
                  <a16:creationId xmlns:a16="http://schemas.microsoft.com/office/drawing/2014/main" id="{6BA049C5-BAA5-5D76-829E-259BD8F02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4411" y="4608825"/>
              <a:ext cx="621818" cy="621818"/>
            </a:xfrm>
            <a:prstGeom prst="rect">
              <a:avLst/>
            </a:prstGeom>
          </p:spPr>
        </p:pic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F9B6E02C-B47C-0D18-8F5A-B71E88E9F75C}"/>
              </a:ext>
            </a:extLst>
          </p:cNvPr>
          <p:cNvSpPr>
            <a:spLocks noChangeAspect="1"/>
          </p:cNvSpPr>
          <p:nvPr/>
        </p:nvSpPr>
        <p:spPr>
          <a:xfrm>
            <a:off x="3695579" y="2392019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80B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7" name="Picture 31">
            <a:extLst>
              <a:ext uri="{FF2B5EF4-FFF2-40B4-BE49-F238E27FC236}">
                <a16:creationId xmlns:a16="http://schemas.microsoft.com/office/drawing/2014/main" id="{F8753C20-9981-4738-2F16-3F1E291B0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44740" y="3099668"/>
            <a:ext cx="1845531" cy="1689589"/>
          </a:xfrm>
          <a:prstGeom prst="rect">
            <a:avLst/>
          </a:prstGeom>
        </p:spPr>
      </p:pic>
      <p:grpSp>
        <p:nvGrpSpPr>
          <p:cNvPr id="38" name="Group 36">
            <a:extLst>
              <a:ext uri="{FF2B5EF4-FFF2-40B4-BE49-F238E27FC236}">
                <a16:creationId xmlns:a16="http://schemas.microsoft.com/office/drawing/2014/main" id="{9EEC951C-ACC6-AEA4-16CD-7F513062F055}"/>
              </a:ext>
            </a:extLst>
          </p:cNvPr>
          <p:cNvGrpSpPr/>
          <p:nvPr/>
        </p:nvGrpSpPr>
        <p:grpSpPr>
          <a:xfrm>
            <a:off x="2329722" y="4839808"/>
            <a:ext cx="1860549" cy="1731590"/>
            <a:chOff x="8685531" y="1651987"/>
            <a:chExt cx="3347762" cy="2336895"/>
          </a:xfrm>
        </p:grpSpPr>
        <p:sp>
          <p:nvSpPr>
            <p:cNvPr id="39" name="Rectangle 18">
              <a:extLst>
                <a:ext uri="{FF2B5EF4-FFF2-40B4-BE49-F238E27FC236}">
                  <a16:creationId xmlns:a16="http://schemas.microsoft.com/office/drawing/2014/main" id="{533D2DDE-700D-DEB6-EA30-BA3E59B709DF}"/>
                </a:ext>
              </a:extLst>
            </p:cNvPr>
            <p:cNvSpPr/>
            <p:nvPr/>
          </p:nvSpPr>
          <p:spPr>
            <a:xfrm flipH="1" flipV="1">
              <a:off x="11393213" y="3348802"/>
              <a:ext cx="640080" cy="640080"/>
            </a:xfrm>
            <a:prstGeom prst="rect">
              <a:avLst/>
            </a:prstGeom>
            <a:solidFill>
              <a:srgbClr val="F2712D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41" name="Picture 32" descr="A group of women posing with a mascot&#10;&#10;Description automatically generated">
              <a:extLst>
                <a:ext uri="{FF2B5EF4-FFF2-40B4-BE49-F238E27FC236}">
                  <a16:creationId xmlns:a16="http://schemas.microsoft.com/office/drawing/2014/main" id="{D6E555BA-1D91-715F-CA88-922DE67B7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3" r="7943"/>
            <a:stretch>
              <a:fillRect/>
            </a:stretch>
          </p:blipFill>
          <p:spPr>
            <a:xfrm>
              <a:off x="8685531" y="1651987"/>
              <a:ext cx="3291840" cy="2286000"/>
            </a:xfrm>
            <a:custGeom>
              <a:avLst/>
              <a:gdLst>
                <a:gd name="connsiteX0" fmla="*/ 0 w 3291840"/>
                <a:gd name="connsiteY0" fmla="*/ 0 h 2286000"/>
                <a:gd name="connsiteX1" fmla="*/ 3291840 w 3291840"/>
                <a:gd name="connsiteY1" fmla="*/ 0 h 2286000"/>
                <a:gd name="connsiteX2" fmla="*/ 3291840 w 3291840"/>
                <a:gd name="connsiteY2" fmla="*/ 2286000 h 2286000"/>
                <a:gd name="connsiteX3" fmla="*/ 0 w 3291840"/>
                <a:gd name="connsiteY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0" h="2286000">
                  <a:moveTo>
                    <a:pt x="0" y="0"/>
                  </a:moveTo>
                  <a:lnTo>
                    <a:pt x="3291840" y="0"/>
                  </a:lnTo>
                  <a:lnTo>
                    <a:pt x="3291840" y="2286000"/>
                  </a:lnTo>
                  <a:lnTo>
                    <a:pt x="0" y="2286000"/>
                  </a:lnTo>
                  <a:close/>
                </a:path>
              </a:pathLst>
            </a:custGeom>
          </p:spPr>
        </p:pic>
      </p:grpSp>
      <p:grpSp>
        <p:nvGrpSpPr>
          <p:cNvPr id="43" name="Group 37">
            <a:extLst>
              <a:ext uri="{FF2B5EF4-FFF2-40B4-BE49-F238E27FC236}">
                <a16:creationId xmlns:a16="http://schemas.microsoft.com/office/drawing/2014/main" id="{CC0A97EA-C345-EDBC-219C-C4DE02FAE69F}"/>
              </a:ext>
            </a:extLst>
          </p:cNvPr>
          <p:cNvGrpSpPr/>
          <p:nvPr/>
        </p:nvGrpSpPr>
        <p:grpSpPr>
          <a:xfrm>
            <a:off x="311550" y="3099668"/>
            <a:ext cx="1748316" cy="1596567"/>
            <a:chOff x="164503" y="1592194"/>
            <a:chExt cx="3250526" cy="2345793"/>
          </a:xfrm>
        </p:grpSpPr>
        <p:sp>
          <p:nvSpPr>
            <p:cNvPr id="44" name="Rectangle 17">
              <a:extLst>
                <a:ext uri="{FF2B5EF4-FFF2-40B4-BE49-F238E27FC236}">
                  <a16:creationId xmlns:a16="http://schemas.microsoft.com/office/drawing/2014/main" id="{9558FE16-686C-7D42-A039-2392D9DC18F1}"/>
                </a:ext>
              </a:extLst>
            </p:cNvPr>
            <p:cNvSpPr/>
            <p:nvPr/>
          </p:nvSpPr>
          <p:spPr>
            <a:xfrm flipH="1" flipV="1">
              <a:off x="164503" y="1592194"/>
              <a:ext cx="640080" cy="640080"/>
            </a:xfrm>
            <a:prstGeom prst="rect">
              <a:avLst/>
            </a:prstGeom>
            <a:solidFill>
              <a:srgbClr val="F2712D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46" name="Picture 26" descr="A person holding a sign&#10;&#10;Description automatically generated">
              <a:extLst>
                <a:ext uri="{FF2B5EF4-FFF2-40B4-BE49-F238E27FC236}">
                  <a16:creationId xmlns:a16="http://schemas.microsoft.com/office/drawing/2014/main" id="{EB5E9E7E-5EDB-CFA8-C7D4-FC23BC804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" t="246" r="424" b="1232"/>
            <a:stretch>
              <a:fillRect/>
            </a:stretch>
          </p:blipFill>
          <p:spPr>
            <a:xfrm>
              <a:off x="214630" y="1651988"/>
              <a:ext cx="3200399" cy="2285999"/>
            </a:xfrm>
            <a:custGeom>
              <a:avLst/>
              <a:gdLst>
                <a:gd name="connsiteX0" fmla="*/ 0 w 3200400"/>
                <a:gd name="connsiteY0" fmla="*/ 0 h 2286000"/>
                <a:gd name="connsiteX1" fmla="*/ 3200400 w 3200400"/>
                <a:gd name="connsiteY1" fmla="*/ 0 h 2286000"/>
                <a:gd name="connsiteX2" fmla="*/ 3200400 w 3200400"/>
                <a:gd name="connsiteY2" fmla="*/ 2286000 h 2286000"/>
                <a:gd name="connsiteX3" fmla="*/ 0 w 3200400"/>
                <a:gd name="connsiteY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0400" h="2286000">
                  <a:moveTo>
                    <a:pt x="0" y="0"/>
                  </a:moveTo>
                  <a:lnTo>
                    <a:pt x="3200400" y="0"/>
                  </a:lnTo>
                  <a:lnTo>
                    <a:pt x="3200400" y="2286000"/>
                  </a:lnTo>
                  <a:lnTo>
                    <a:pt x="0" y="2286000"/>
                  </a:lnTo>
                  <a:close/>
                </a:path>
              </a:pathLst>
            </a:custGeom>
          </p:spPr>
        </p:pic>
      </p:grpSp>
      <p:pic>
        <p:nvPicPr>
          <p:cNvPr id="49" name="Picture 2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8F00134-9388-D749-82D9-24CDB13648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646" r="1597" b="412"/>
          <a:stretch>
            <a:fillRect/>
          </a:stretch>
        </p:blipFill>
        <p:spPr>
          <a:xfrm>
            <a:off x="179299" y="4839807"/>
            <a:ext cx="1880567" cy="1692469"/>
          </a:xfrm>
          <a:custGeom>
            <a:avLst/>
            <a:gdLst>
              <a:gd name="connsiteX0" fmla="*/ 0 w 3108960"/>
              <a:gd name="connsiteY0" fmla="*/ 0 h 2286000"/>
              <a:gd name="connsiteX1" fmla="*/ 3108960 w 3108960"/>
              <a:gd name="connsiteY1" fmla="*/ 0 h 2286000"/>
              <a:gd name="connsiteX2" fmla="*/ 3108960 w 3108960"/>
              <a:gd name="connsiteY2" fmla="*/ 2286000 h 2286000"/>
              <a:gd name="connsiteX3" fmla="*/ 0 w 310896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8960" h="2286000">
                <a:moveTo>
                  <a:pt x="0" y="0"/>
                </a:moveTo>
                <a:lnTo>
                  <a:pt x="3108960" y="0"/>
                </a:lnTo>
                <a:lnTo>
                  <a:pt x="3108960" y="2286000"/>
                </a:lnTo>
                <a:lnTo>
                  <a:pt x="0" y="22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7622844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5">
            <a:extLst>
              <a:ext uri="{FF2B5EF4-FFF2-40B4-BE49-F238E27FC236}">
                <a16:creationId xmlns:a16="http://schemas.microsoft.com/office/drawing/2014/main" id="{748070AA-2B48-191B-086C-9E7340C1CFDC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rgbClr val="666DA4"/>
                </a:solidFill>
                <a:latin typeface="+mn-lt"/>
              </a:rPr>
              <a:t>El Hijyeni Uyumunda Çok Bileşenli Yaklaşımlar</a:t>
            </a:r>
          </a:p>
        </p:txBody>
      </p:sp>
      <p:sp>
        <p:nvSpPr>
          <p:cNvPr id="6" name="TextBox 33">
            <a:extLst>
              <a:ext uri="{FF2B5EF4-FFF2-40B4-BE49-F238E27FC236}">
                <a16:creationId xmlns:a16="http://schemas.microsoft.com/office/drawing/2014/main" id="{534A770C-2A8A-9A24-083C-2886250E4589}"/>
              </a:ext>
            </a:extLst>
          </p:cNvPr>
          <p:cNvSpPr txBox="1"/>
          <p:nvPr/>
        </p:nvSpPr>
        <p:spPr>
          <a:xfrm>
            <a:off x="1922515" y="2266576"/>
            <a:ext cx="24233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20000"/>
            </a:pPr>
            <a:r>
              <a:rPr lang="tr-TR" sz="2200" dirty="0">
                <a:solidFill>
                  <a:srgbClr val="000000"/>
                </a:solidFill>
                <a:latin typeface="Atkinson Hyperlegible" pitchFamily="2" charset="77"/>
              </a:rPr>
              <a:t>Hatırlatıcılar</a:t>
            </a:r>
            <a:endParaRPr lang="en-US" sz="2200" dirty="0">
              <a:solidFill>
                <a:srgbClr val="000000"/>
              </a:solidFill>
              <a:latin typeface="Atkinson Hyperlegible" pitchFamily="2" charset="77"/>
            </a:endParaRPr>
          </a:p>
        </p:txBody>
      </p:sp>
      <p:grpSp>
        <p:nvGrpSpPr>
          <p:cNvPr id="7" name="Group 41">
            <a:extLst>
              <a:ext uri="{FF2B5EF4-FFF2-40B4-BE49-F238E27FC236}">
                <a16:creationId xmlns:a16="http://schemas.microsoft.com/office/drawing/2014/main" id="{3BDE65E3-0750-CD3B-A566-E826AF14A5AB}"/>
              </a:ext>
            </a:extLst>
          </p:cNvPr>
          <p:cNvGrpSpPr/>
          <p:nvPr/>
        </p:nvGrpSpPr>
        <p:grpSpPr>
          <a:xfrm>
            <a:off x="636611" y="1942020"/>
            <a:ext cx="1197947" cy="1080000"/>
            <a:chOff x="645320" y="4378659"/>
            <a:chExt cx="1197947" cy="1080000"/>
          </a:xfrm>
        </p:grpSpPr>
        <p:sp>
          <p:nvSpPr>
            <p:cNvPr id="8" name="Right Triangle 57">
              <a:extLst>
                <a:ext uri="{FF2B5EF4-FFF2-40B4-BE49-F238E27FC236}">
                  <a16:creationId xmlns:a16="http://schemas.microsoft.com/office/drawing/2014/main" id="{E93885F7-BE7C-37B0-4A6F-B9F454D79F5B}"/>
                </a:ext>
              </a:extLst>
            </p:cNvPr>
            <p:cNvSpPr/>
            <p:nvPr/>
          </p:nvSpPr>
          <p:spPr>
            <a:xfrm rot="13560000">
              <a:off x="1431318" y="4714615"/>
              <a:ext cx="415809" cy="408089"/>
            </a:xfrm>
            <a:prstGeom prst="rtTriangle">
              <a:avLst/>
            </a:prstGeom>
            <a:solidFill>
              <a:srgbClr val="BDD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9" name="Group 58">
              <a:extLst>
                <a:ext uri="{FF2B5EF4-FFF2-40B4-BE49-F238E27FC236}">
                  <a16:creationId xmlns:a16="http://schemas.microsoft.com/office/drawing/2014/main" id="{C85A8B33-F4F5-56C7-5AD9-7487C48ABC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5320" y="4378659"/>
              <a:ext cx="1080000" cy="1080000"/>
              <a:chOff x="4752473" y="1275342"/>
              <a:chExt cx="2520000" cy="2520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A190EA3-5FAB-795A-49E1-F85401264E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2473" y="1275342"/>
                <a:ext cx="2520000" cy="2520000"/>
              </a:xfrm>
              <a:prstGeom prst="ellipse">
                <a:avLst/>
              </a:prstGeom>
              <a:solidFill>
                <a:srgbClr val="9FC9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208C929-17E2-7FB6-81A7-C8EF1C932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81704" y="1404573"/>
                <a:ext cx="2261538" cy="2261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0" name="Graphic 111" descr="Volume with solid fill">
              <a:extLst>
                <a:ext uri="{FF2B5EF4-FFF2-40B4-BE49-F238E27FC236}">
                  <a16:creationId xmlns:a16="http://schemas.microsoft.com/office/drawing/2014/main" id="{45F65314-FFCB-9DCD-E65B-020776691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4411" y="4608825"/>
              <a:ext cx="621818" cy="62181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B12D3E9-88D0-D234-3E87-794191C88923}"/>
              </a:ext>
            </a:extLst>
          </p:cNvPr>
          <p:cNvSpPr>
            <a:spLocks noChangeAspect="1"/>
          </p:cNvSpPr>
          <p:nvPr/>
        </p:nvSpPr>
        <p:spPr>
          <a:xfrm>
            <a:off x="3695579" y="2392019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80B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410BF453-0A92-1EBC-71E3-EBD9C33E9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992" y="3566658"/>
            <a:ext cx="1850772" cy="852853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699E251-2977-C680-FD97-2C72753C2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216" y="4431698"/>
            <a:ext cx="1870331" cy="1355790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8AFD1D44-9D81-C669-0969-CC39C83D4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415" y="3566658"/>
            <a:ext cx="1870332" cy="2220830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4B3FA34D-1ACA-A017-DBFF-F6BEDC047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016" y="3566659"/>
            <a:ext cx="7207767" cy="2220830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24059584-12B2-CB37-A196-A952E724F4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0983" y="1737360"/>
            <a:ext cx="377832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414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C92EB0C-E589-4F99-ACD7-15F8DF768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87" t="30313" r="37701" b="19125"/>
          <a:stretch/>
        </p:blipFill>
        <p:spPr>
          <a:xfrm>
            <a:off x="3733307" y="3650188"/>
            <a:ext cx="2891643" cy="271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FA8F3BF-99D6-4D7E-AB8D-7BB33488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23" t="24073" r="12903" b="20631"/>
          <a:stretch/>
        </p:blipFill>
        <p:spPr>
          <a:xfrm>
            <a:off x="7528264" y="3759420"/>
            <a:ext cx="2891643" cy="2605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BEEF9DA-60A5-41E2-A56B-7D82BD1A0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81" t="17404" r="39032" b="20631"/>
          <a:stretch/>
        </p:blipFill>
        <p:spPr>
          <a:xfrm>
            <a:off x="229983" y="3665463"/>
            <a:ext cx="2804866" cy="273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0BFC927-F32B-A726-2D05-AA8E7125A8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457" y="916396"/>
            <a:ext cx="2751392" cy="274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318B747-92A0-7A7A-C957-CEA85ADC8D7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6781" y="769033"/>
            <a:ext cx="2784694" cy="2811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8CD5672-6F45-6AC9-5ABA-600D211387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3236"/>
          <a:stretch/>
        </p:blipFill>
        <p:spPr>
          <a:xfrm>
            <a:off x="7449405" y="937709"/>
            <a:ext cx="2970502" cy="272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3687687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12">
            <a:extLst>
              <a:ext uri="{FF2B5EF4-FFF2-40B4-BE49-F238E27FC236}">
                <a16:creationId xmlns:a16="http://schemas.microsoft.com/office/drawing/2014/main" id="{DA4F0551-3D3D-D079-C3B3-EA17C9ED8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26"/>
          <a:stretch/>
        </p:blipFill>
        <p:spPr>
          <a:xfrm>
            <a:off x="964618" y="1970681"/>
            <a:ext cx="1799791" cy="177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C0BD10DC-5342-3C07-6035-AFCFD8044B65}"/>
              </a:ext>
            </a:extLst>
          </p:cNvPr>
          <p:cNvSpPr/>
          <p:nvPr/>
        </p:nvSpPr>
        <p:spPr>
          <a:xfrm>
            <a:off x="340315" y="3837496"/>
            <a:ext cx="2743198" cy="2423604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1546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Dr. </a:t>
            </a:r>
            <a:r>
              <a:rPr lang="tr-TR" sz="1600" dirty="0" err="1">
                <a:solidFill>
                  <a:srgbClr val="000000"/>
                </a:solidFill>
              </a:rPr>
              <a:t>Girolamo</a:t>
            </a:r>
            <a:r>
              <a:rPr lang="tr-TR" sz="1600" dirty="0">
                <a:solidFill>
                  <a:srgbClr val="000000"/>
                </a:solidFill>
              </a:rPr>
              <a:t> </a:t>
            </a:r>
            <a:r>
              <a:rPr lang="tr-TR" sz="1600" dirty="0" err="1">
                <a:solidFill>
                  <a:srgbClr val="000000"/>
                </a:solidFill>
              </a:rPr>
              <a:t>Fracastoro</a:t>
            </a:r>
            <a:endParaRPr lang="tr-T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Enfeksiyonun doğrudan kişiden kişiye değil, aynı zamanda eller ve giysiler gibi yüzeyler yoluyla da bulaşabileceği</a:t>
            </a:r>
          </a:p>
          <a:p>
            <a:endParaRPr lang="tr-TR" sz="1600" dirty="0">
              <a:solidFill>
                <a:srgbClr val="000000"/>
              </a:solidFill>
            </a:endParaRPr>
          </a:p>
        </p:txBody>
      </p:sp>
      <p:pic>
        <p:nvPicPr>
          <p:cNvPr id="10" name="İçerik Yer Tutucusu 4">
            <a:extLst>
              <a:ext uri="{FF2B5EF4-FFF2-40B4-BE49-F238E27FC236}">
                <a16:creationId xmlns:a16="http://schemas.microsoft.com/office/drawing/2014/main" id="{7837185E-D9BC-70D1-7CC6-23DFBCE05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424" y="1970683"/>
            <a:ext cx="1799791" cy="177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C5DEA61-C618-BA3E-88EA-138881F624F6}"/>
              </a:ext>
            </a:extLst>
          </p:cNvPr>
          <p:cNvSpPr/>
          <p:nvPr/>
        </p:nvSpPr>
        <p:spPr>
          <a:xfrm>
            <a:off x="3219637" y="3837496"/>
            <a:ext cx="2743198" cy="2423604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1822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Eczacı A. Germain </a:t>
            </a:r>
            <a:r>
              <a:rPr lang="tr-TR" sz="1600" dirty="0" err="1">
                <a:solidFill>
                  <a:srgbClr val="000000"/>
                </a:solidFill>
              </a:rPr>
              <a:t>Labarraque</a:t>
            </a:r>
            <a:r>
              <a:rPr lang="tr-TR" sz="16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Ellerin klor içeren solüsyonlarla yıkanması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Doktorların  ve sağlık personelinin ellerini bu solüsyonlarla nemlendirmelerinin yararlı olacağı</a:t>
            </a:r>
          </a:p>
        </p:txBody>
      </p:sp>
      <p:pic>
        <p:nvPicPr>
          <p:cNvPr id="12" name="Picture 2" descr="https://upload.wikimedia.org/wikipedia/commons/thumb/e/e0/Oliver_Wendell_Holmes_Sr_circa_1894.jpg/220px-Oliver_Wendell_Holmes_Sr_circa_1894.jpg">
            <a:extLst>
              <a:ext uri="{FF2B5EF4-FFF2-40B4-BE49-F238E27FC236}">
                <a16:creationId xmlns:a16="http://schemas.microsoft.com/office/drawing/2014/main" id="{6653A927-A73A-3DA3-63C9-6BAD6BEA3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 r="15570" b="41002"/>
          <a:stretch/>
        </p:blipFill>
        <p:spPr bwMode="auto">
          <a:xfrm>
            <a:off x="6569476" y="1970681"/>
            <a:ext cx="1899821" cy="177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ikdörtgen 12">
            <a:extLst>
              <a:ext uri="{FF2B5EF4-FFF2-40B4-BE49-F238E27FC236}">
                <a16:creationId xmlns:a16="http://schemas.microsoft.com/office/drawing/2014/main" id="{FAA15DF0-C581-3CEB-65D5-29D28BCBDCDA}"/>
              </a:ext>
            </a:extLst>
          </p:cNvPr>
          <p:cNvSpPr/>
          <p:nvPr/>
        </p:nvSpPr>
        <p:spPr>
          <a:xfrm>
            <a:off x="6229165" y="3837496"/>
            <a:ext cx="2743200" cy="2423604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1843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Dr. Oliver </a:t>
            </a:r>
            <a:r>
              <a:rPr lang="tr-TR" sz="1600" dirty="0" err="1">
                <a:solidFill>
                  <a:srgbClr val="000000"/>
                </a:solidFill>
              </a:rPr>
              <a:t>Wendell</a:t>
            </a:r>
            <a:r>
              <a:rPr lang="tr-TR" sz="1600" dirty="0">
                <a:solidFill>
                  <a:srgbClr val="000000"/>
                </a:solidFill>
              </a:rPr>
              <a:t> Holmes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solidFill>
                  <a:srgbClr val="000000"/>
                </a:solidFill>
              </a:rPr>
              <a:t>Puerparal</a:t>
            </a:r>
            <a:r>
              <a:rPr lang="tr-TR" sz="1600" dirty="0">
                <a:solidFill>
                  <a:srgbClr val="000000"/>
                </a:solidFill>
              </a:rPr>
              <a:t> sepsiste önlem olarak </a:t>
            </a:r>
            <a:r>
              <a:rPr lang="tr-TR" sz="1600" dirty="0" err="1">
                <a:solidFill>
                  <a:srgbClr val="000000"/>
                </a:solidFill>
              </a:rPr>
              <a:t>olarak</a:t>
            </a:r>
            <a:r>
              <a:rPr lang="tr-TR" sz="1600" dirty="0">
                <a:solidFill>
                  <a:srgbClr val="000000"/>
                </a:solidFill>
              </a:rPr>
              <a:t> el hijyenini önerdi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Doktorların elleri bulaşta rol oynuyor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553998C-B199-3361-BA67-59010426D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10892"/>
          <a:stretch/>
        </p:blipFill>
        <p:spPr bwMode="auto">
          <a:xfrm>
            <a:off x="9716317" y="1970682"/>
            <a:ext cx="1799792" cy="177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Dikdörtgen 14">
            <a:extLst>
              <a:ext uri="{FF2B5EF4-FFF2-40B4-BE49-F238E27FC236}">
                <a16:creationId xmlns:a16="http://schemas.microsoft.com/office/drawing/2014/main" id="{B0D18F77-2A36-700C-8AA0-4E1338B5FB79}"/>
              </a:ext>
            </a:extLst>
          </p:cNvPr>
          <p:cNvSpPr/>
          <p:nvPr/>
        </p:nvSpPr>
        <p:spPr>
          <a:xfrm>
            <a:off x="9244614" y="3837496"/>
            <a:ext cx="2743198" cy="2423604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1848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0000"/>
                </a:solidFill>
              </a:rPr>
              <a:t>Dr. </a:t>
            </a:r>
            <a:r>
              <a:rPr lang="tr-TR" sz="1600" dirty="0" err="1">
                <a:solidFill>
                  <a:srgbClr val="000000"/>
                </a:solidFill>
              </a:rPr>
              <a:t>Ignaz</a:t>
            </a:r>
            <a:r>
              <a:rPr lang="tr-TR" sz="1600" dirty="0">
                <a:solidFill>
                  <a:srgbClr val="000000"/>
                </a:solidFill>
              </a:rPr>
              <a:t> </a:t>
            </a:r>
            <a:r>
              <a:rPr lang="tr-TR" sz="1600" dirty="0" err="1">
                <a:solidFill>
                  <a:srgbClr val="000000"/>
                </a:solidFill>
              </a:rPr>
              <a:t>Semmeweis</a:t>
            </a:r>
            <a:r>
              <a:rPr lang="tr-TR" sz="16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solidFill>
                  <a:srgbClr val="000000"/>
                </a:solidFill>
              </a:rPr>
              <a:t>Puerparal</a:t>
            </a:r>
            <a:r>
              <a:rPr lang="tr-TR" sz="1600" dirty="0">
                <a:solidFill>
                  <a:srgbClr val="000000"/>
                </a:solidFill>
              </a:rPr>
              <a:t> sepsisin önlenmesi için klor içeren solüsyonlarla el hijyeni sağlatarak anne ölümlerinin azalması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1B1A6-E8F9-0F48-2E01-307AC6E5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4246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Tarihçe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051007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3">
            <a:extLst>
              <a:ext uri="{FF2B5EF4-FFF2-40B4-BE49-F238E27FC236}">
                <a16:creationId xmlns:a16="http://schemas.microsoft.com/office/drawing/2014/main" id="{76A73AEB-06E0-E49D-61E1-0510725D248F}"/>
              </a:ext>
            </a:extLst>
          </p:cNvPr>
          <p:cNvSpPr txBox="1"/>
          <p:nvPr/>
        </p:nvSpPr>
        <p:spPr>
          <a:xfrm>
            <a:off x="2339726" y="2166191"/>
            <a:ext cx="291420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20000"/>
            </a:pPr>
            <a:r>
              <a:rPr lang="tr-TR" sz="2200" dirty="0">
                <a:solidFill>
                  <a:srgbClr val="000000"/>
                </a:solidFill>
                <a:latin typeface="Atkinson Hyperlegible" pitchFamily="2" charset="77"/>
              </a:rPr>
              <a:t>Güvenlik İklimi</a:t>
            </a:r>
          </a:p>
          <a:p>
            <a:pPr>
              <a:spcBef>
                <a:spcPts val="600"/>
              </a:spcBef>
              <a:buSzPct val="120000"/>
            </a:pPr>
            <a:r>
              <a:rPr lang="tr-TR" sz="2200" dirty="0">
                <a:solidFill>
                  <a:srgbClr val="000000"/>
                </a:solidFill>
                <a:latin typeface="Atkinson Hyperlegible" pitchFamily="2" charset="77"/>
              </a:rPr>
              <a:t>/Kültür Değişikliği</a:t>
            </a:r>
            <a:endParaRPr lang="en-US" sz="2200" dirty="0">
              <a:solidFill>
                <a:srgbClr val="000000"/>
              </a:solidFill>
              <a:latin typeface="Atkinson Hyperlegible" pitchFamily="2" charset="77"/>
            </a:endParaRPr>
          </a:p>
        </p:txBody>
      </p:sp>
      <p:grpSp>
        <p:nvGrpSpPr>
          <p:cNvPr id="2" name="Group 47">
            <a:extLst>
              <a:ext uri="{FF2B5EF4-FFF2-40B4-BE49-F238E27FC236}">
                <a16:creationId xmlns:a16="http://schemas.microsoft.com/office/drawing/2014/main" id="{648685A9-4F58-9B3A-8628-07C15AE99D2B}"/>
              </a:ext>
            </a:extLst>
          </p:cNvPr>
          <p:cNvGrpSpPr/>
          <p:nvPr/>
        </p:nvGrpSpPr>
        <p:grpSpPr>
          <a:xfrm>
            <a:off x="1054623" y="2011902"/>
            <a:ext cx="1196645" cy="1096145"/>
            <a:chOff x="645320" y="5625700"/>
            <a:chExt cx="1196645" cy="1096145"/>
          </a:xfrm>
        </p:grpSpPr>
        <p:sp>
          <p:nvSpPr>
            <p:cNvPr id="3" name="Right Triangle 63">
              <a:extLst>
                <a:ext uri="{FF2B5EF4-FFF2-40B4-BE49-F238E27FC236}">
                  <a16:creationId xmlns:a16="http://schemas.microsoft.com/office/drawing/2014/main" id="{66183FDD-344E-FF86-F73E-3031E6690AC1}"/>
                </a:ext>
              </a:extLst>
            </p:cNvPr>
            <p:cNvSpPr/>
            <p:nvPr/>
          </p:nvSpPr>
          <p:spPr>
            <a:xfrm rot="13560000">
              <a:off x="1423857" y="5966677"/>
              <a:ext cx="422025" cy="414190"/>
            </a:xfrm>
            <a:prstGeom prst="rtTriangle">
              <a:avLst/>
            </a:prstGeom>
            <a:solidFill>
              <a:srgbClr val="99D7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4" name="Group 64">
              <a:extLst>
                <a:ext uri="{FF2B5EF4-FFF2-40B4-BE49-F238E27FC236}">
                  <a16:creationId xmlns:a16="http://schemas.microsoft.com/office/drawing/2014/main" id="{3C035333-537E-52ED-5F36-3A67037703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5320" y="5625700"/>
              <a:ext cx="1096144" cy="1096145"/>
              <a:chOff x="4752473" y="1275342"/>
              <a:chExt cx="2520000" cy="25200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A1DA9BB-235F-718D-A745-A52BC3E069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2473" y="1275342"/>
                <a:ext cx="2520000" cy="2520000"/>
              </a:xfrm>
              <a:prstGeom prst="ellipse">
                <a:avLst/>
              </a:prstGeom>
              <a:solidFill>
                <a:srgbClr val="4CB8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4E706D4-ECCE-2530-2286-8AFD206C57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81704" y="1404573"/>
                <a:ext cx="2261538" cy="2261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5" name="Graphic 109" descr="Heart with solid fill">
              <a:extLst>
                <a:ext uri="{FF2B5EF4-FFF2-40B4-BE49-F238E27FC236}">
                  <a16:creationId xmlns:a16="http://schemas.microsoft.com/office/drawing/2014/main" id="{7D12E11E-202D-4A18-CCA8-9BBDE434D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4285" y="5862147"/>
              <a:ext cx="682070" cy="682071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0CDB47D6-424A-FAAC-32B5-2615C503C8CE}"/>
              </a:ext>
            </a:extLst>
          </p:cNvPr>
          <p:cNvSpPr>
            <a:spLocks noChangeAspect="1"/>
          </p:cNvSpPr>
          <p:nvPr/>
        </p:nvSpPr>
        <p:spPr>
          <a:xfrm>
            <a:off x="4707258" y="2499384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CB8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Başlık 5">
            <a:extLst>
              <a:ext uri="{FF2B5EF4-FFF2-40B4-BE49-F238E27FC236}">
                <a16:creationId xmlns:a16="http://schemas.microsoft.com/office/drawing/2014/main" id="{BF0C723F-BEB9-2C66-1EB2-DD49D16B0A8E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rgbClr val="666DA4"/>
                </a:solidFill>
                <a:latin typeface="+mn-lt"/>
              </a:rPr>
              <a:t>El Hijyeni Uyumunda Çok Bileşenli Yaklaşımlar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F50C1D04-7163-C3E9-7DE7-E585244C9FAD}"/>
              </a:ext>
            </a:extLst>
          </p:cNvPr>
          <p:cNvSpPr txBox="1"/>
          <p:nvPr/>
        </p:nvSpPr>
        <p:spPr>
          <a:xfrm>
            <a:off x="4797258" y="2068115"/>
            <a:ext cx="72273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El hijyenine değer veren bir kültür oluşturmak (yöneticilerin, çalışanların ve denetçilerin desteğini gerektirir)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Ulusal ve kurumsal olarak çok bileşenli yaklaşımları eş zamanlı olarak desteklenmeli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Rol modeller, ödül ve takdir edilme ile davranış değişiklikleri desteklenmeli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Hasta-çalışan güvenliği esas alınarak el hijyeni uygulamaları için kurumsal kültür oluşturulmalı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CB106F1-1C56-43A9-3F79-65A20F5EE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813" t="3222" r="2766" b="5438"/>
          <a:stretch/>
        </p:blipFill>
        <p:spPr bwMode="auto">
          <a:xfrm>
            <a:off x="185900" y="3108046"/>
            <a:ext cx="1596597" cy="1560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9" descr="O:\UPCI\Main dans la Main\photos\patient HCW et WP\DSC04362.JPG">
            <a:extLst>
              <a:ext uri="{FF2B5EF4-FFF2-40B4-BE49-F238E27FC236}">
                <a16:creationId xmlns:a16="http://schemas.microsoft.com/office/drawing/2014/main" id="{A2FC459D-4334-2661-5EA2-DA5F5802F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900" y="4703573"/>
            <a:ext cx="1749758" cy="1585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9C43E88E-AC4E-8BD4-13DA-170939CF7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6575" y="4703573"/>
            <a:ext cx="2109154" cy="1629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Resim">
            <a:extLst>
              <a:ext uri="{FF2B5EF4-FFF2-40B4-BE49-F238E27FC236}">
                <a16:creationId xmlns:a16="http://schemas.microsoft.com/office/drawing/2014/main" id="{048E8A8B-8AF0-7BF8-84BA-73762386D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t="7891" r="12672" b="29337"/>
          <a:stretch/>
        </p:blipFill>
        <p:spPr bwMode="auto">
          <a:xfrm>
            <a:off x="2202709" y="3030595"/>
            <a:ext cx="1860770" cy="1629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10193003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D359E6B-6557-F291-AF31-2CDAAA7F9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35" y="2083196"/>
            <a:ext cx="4114800" cy="418138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1D40AFA-CEDC-A503-A26F-428D55CAA5AD}"/>
              </a:ext>
            </a:extLst>
          </p:cNvPr>
          <p:cNvSpPr txBox="1"/>
          <p:nvPr/>
        </p:nvSpPr>
        <p:spPr>
          <a:xfrm>
            <a:off x="1066800" y="247134"/>
            <a:ext cx="108813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800" b="1" dirty="0">
                <a:solidFill>
                  <a:srgbClr val="636AA2"/>
                </a:solidFill>
              </a:rPr>
              <a:t>El Hijyeni Uyumunda Çok Bileşenli Yaklaşımlar</a:t>
            </a:r>
          </a:p>
        </p:txBody>
      </p:sp>
    </p:spTree>
    <p:extLst>
      <p:ext uri="{BB962C8B-B14F-4D97-AF65-F5344CB8AC3E}">
        <p14:creationId xmlns:p14="http://schemas.microsoft.com/office/powerpoint/2010/main" val="3960005381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şlık 5">
            <a:extLst>
              <a:ext uri="{FF2B5EF4-FFF2-40B4-BE49-F238E27FC236}">
                <a16:creationId xmlns:a16="http://schemas.microsoft.com/office/drawing/2014/main" id="{BF0C723F-BEB9-2C66-1EB2-DD49D16B0A8E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dirty="0"/>
          </a:p>
        </p:txBody>
      </p:sp>
      <p:sp>
        <p:nvSpPr>
          <p:cNvPr id="18" name="Başlık 5">
            <a:extLst>
              <a:ext uri="{FF2B5EF4-FFF2-40B4-BE49-F238E27FC236}">
                <a16:creationId xmlns:a16="http://schemas.microsoft.com/office/drawing/2014/main" id="{6F572053-CDF6-F2FD-452E-F92E69FAD8E8}"/>
              </a:ext>
            </a:extLst>
          </p:cNvPr>
          <p:cNvSpPr txBox="1">
            <a:spLocks/>
          </p:cNvSpPr>
          <p:nvPr/>
        </p:nvSpPr>
        <p:spPr>
          <a:xfrm>
            <a:off x="1206137" y="490682"/>
            <a:ext cx="10058400" cy="11111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>
                <a:solidFill>
                  <a:srgbClr val="666DA4"/>
                </a:solidFill>
                <a:latin typeface="+mn-lt"/>
              </a:rPr>
              <a:t>Sonuç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97102DC-86AF-74DF-CEDD-208FFB4CB868}"/>
              </a:ext>
            </a:extLst>
          </p:cNvPr>
          <p:cNvSpPr txBox="1"/>
          <p:nvPr/>
        </p:nvSpPr>
        <p:spPr>
          <a:xfrm>
            <a:off x="1206137" y="2081349"/>
            <a:ext cx="740959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666DA4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El hijyeni, antimikrobiyal direncin önlenmesinde, salgınları kontrol altına almada ve sağlık hizmeti ilişkili enfeksiyonları önlemede altın standarttır</a:t>
            </a:r>
          </a:p>
          <a:p>
            <a:pPr marL="342900" indent="-342900">
              <a:buClr>
                <a:srgbClr val="666DA4"/>
              </a:buClr>
              <a:buFont typeface="Wingdings" panose="05000000000000000000" pitchFamily="2" charset="2"/>
              <a:buChar char="q"/>
            </a:pPr>
            <a:endParaRPr lang="tr-TR" sz="240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666DA4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Çok bileşenli yaklaşımların benimsenmesi ve uygulanması, el hijyenine uyumu artırır</a:t>
            </a:r>
          </a:p>
          <a:p>
            <a:pPr marL="342900" indent="-342900">
              <a:buClr>
                <a:srgbClr val="666DA4"/>
              </a:buClr>
              <a:buFont typeface="Wingdings" panose="05000000000000000000" pitchFamily="2" charset="2"/>
              <a:buChar char="q"/>
            </a:pPr>
            <a:endParaRPr lang="tr-TR" sz="240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666DA4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Sağlık kurumlarında güvenli bakım ancak el hijyeni ile sağlanabilir</a:t>
            </a:r>
          </a:p>
          <a:p>
            <a:endParaRPr lang="tr-TR" dirty="0">
              <a:solidFill>
                <a:srgbClr val="00000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8672CF0-1BB3-483B-2476-43C70107F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835" y="1827542"/>
            <a:ext cx="3049805" cy="431645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3969307-C87D-C40C-9BB1-F0FC91E9166D}"/>
              </a:ext>
            </a:extLst>
          </p:cNvPr>
          <p:cNvSpPr txBox="1"/>
          <p:nvPr/>
        </p:nvSpPr>
        <p:spPr>
          <a:xfrm>
            <a:off x="3854942" y="5592042"/>
            <a:ext cx="4760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B13589"/>
                </a:solidFill>
              </a:rPr>
              <a:t>#TemizBakımGüvenliBakım</a:t>
            </a:r>
          </a:p>
        </p:txBody>
      </p:sp>
    </p:spTree>
    <p:extLst>
      <p:ext uri="{BB962C8B-B14F-4D97-AF65-F5344CB8AC3E}">
        <p14:creationId xmlns:p14="http://schemas.microsoft.com/office/powerpoint/2010/main" val="3217950030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242E4-8A28-CDB0-3B25-CDA4A8A01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rgbClr val="000000"/>
                </a:solidFill>
                <a:hlinkClick r:id="rId2"/>
              </a:rPr>
              <a:t>https://iris.who.int/bitstream/handle/10665/80135/9789241501507_eng.pdf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rgbClr val="000000"/>
                </a:solidFill>
                <a:hlinkClick r:id="rId2"/>
              </a:rPr>
              <a:t>https://www.who.int/campaigns/world-hand-hygiene-day/2025</a:t>
            </a: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rgbClr val="000000"/>
                </a:solidFill>
                <a:hlinkClick r:id="rId3"/>
              </a:rPr>
              <a:t>https://iris.who.int/bitstream/handle/10665/354489/9789240051164-eng.pdf?sequence=1</a:t>
            </a: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rgbClr val="000000"/>
                </a:solidFill>
                <a:hlinkClick r:id="rId4"/>
              </a:rPr>
              <a:t>https://cdn.who.int/media/docs/default-source/integrated-health-services-(ihs)/infection-prevention-and-control/hand-hygiene/tools/glove-use-information-leaflet.pdf?sfvrsn=13670aa_10</a:t>
            </a: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hlinkClick r:id="rId5"/>
              </a:rPr>
              <a:t>https://hsgm.saglik.gov.tr/tr/birimler-8/shie-birimi.html</a:t>
            </a: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rgbClr val="000000"/>
                </a:solidFill>
                <a:hlinkClick r:id="rId6"/>
              </a:rPr>
              <a:t>https://www.who.int/health-topics/infection-prevention-and-control#tab=tab_1</a:t>
            </a:r>
            <a:r>
              <a:rPr lang="tr-TR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Başlık 5">
            <a:extLst>
              <a:ext uri="{FF2B5EF4-FFF2-40B4-BE49-F238E27FC236}">
                <a16:creationId xmlns:a16="http://schemas.microsoft.com/office/drawing/2014/main" id="{4A67197C-7ECD-E70A-75BD-980B367B6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14679"/>
            <a:ext cx="10058400" cy="748454"/>
          </a:xfrm>
        </p:spPr>
        <p:txBody>
          <a:bodyPr/>
          <a:lstStyle/>
          <a:p>
            <a:r>
              <a:rPr lang="tr-TR" b="1" dirty="0">
                <a:solidFill>
                  <a:schemeClr val="accent2"/>
                </a:solidFill>
                <a:latin typeface="+mn-lt"/>
              </a:rPr>
              <a:t>Kaynaklar</a:t>
            </a:r>
            <a:endParaRPr lang="tr-T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7889232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81EBCEB-468A-5A5F-3249-C9EF945B895F}"/>
              </a:ext>
            </a:extLst>
          </p:cNvPr>
          <p:cNvSpPr txBox="1"/>
          <p:nvPr/>
        </p:nvSpPr>
        <p:spPr>
          <a:xfrm>
            <a:off x="4700873" y="2156139"/>
            <a:ext cx="60945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 err="1">
                <a:solidFill>
                  <a:srgbClr val="000000"/>
                </a:solidFill>
              </a:rPr>
              <a:t>Florence</a:t>
            </a:r>
            <a:r>
              <a:rPr lang="tr-TR" sz="2400" dirty="0">
                <a:solidFill>
                  <a:srgbClr val="000000"/>
                </a:solidFill>
              </a:rPr>
              <a:t> Nightingale</a:t>
            </a:r>
          </a:p>
          <a:p>
            <a:pPr algn="just"/>
            <a:endParaRPr lang="tr-TR" sz="2400" dirty="0">
              <a:solidFill>
                <a:srgbClr val="000000"/>
              </a:solidFill>
            </a:endParaRPr>
          </a:p>
          <a:p>
            <a:pPr marL="342900" indent="-342900" algn="just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Modern hemşireliğin kurucusu </a:t>
            </a:r>
          </a:p>
          <a:p>
            <a:pPr marL="342900" indent="-342900" algn="just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Kırım Savaşı sırasında askeri hastanelerde el yıkama ve çevre temizliği ile enfeksiyondan ölümlerin azalmasını sağlıyor</a:t>
            </a:r>
          </a:p>
          <a:p>
            <a:pPr marL="342900" indent="-342900" algn="just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rgbClr val="000000"/>
                </a:solidFill>
              </a:rPr>
              <a:t>Dönemin şartlarına bakıldığında </a:t>
            </a:r>
            <a:r>
              <a:rPr lang="tr-TR" sz="2400" dirty="0" err="1">
                <a:solidFill>
                  <a:srgbClr val="000000"/>
                </a:solidFill>
              </a:rPr>
              <a:t>Florence</a:t>
            </a:r>
            <a:r>
              <a:rPr lang="tr-TR" sz="2400" dirty="0">
                <a:solidFill>
                  <a:srgbClr val="000000"/>
                </a:solidFill>
              </a:rPr>
              <a:t> Nightingale'in hijyenin yaygınlaşmasında önemli rol üstlendiği görülüyor</a:t>
            </a:r>
          </a:p>
        </p:txBody>
      </p:sp>
      <p:pic>
        <p:nvPicPr>
          <p:cNvPr id="8" name="İçerik Yer Tutucusu 6" descr="Florence Nightingale çalıştığı savaş hastanesinde el yıkama gibi hijyen kurallarını hayata geçirdi.">
            <a:extLst>
              <a:ext uri="{FF2B5EF4-FFF2-40B4-BE49-F238E27FC236}">
                <a16:creationId xmlns:a16="http://schemas.microsoft.com/office/drawing/2014/main" id="{2322A398-65C5-6091-49CE-6E0A175FFDEF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60" y="2228294"/>
            <a:ext cx="2632427" cy="3123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A0FD6F-F989-1BF0-E3B3-36B1EC32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Tarihçe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17414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64CEFECE-661A-CC8F-945E-AF7247F13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805432"/>
            <a:ext cx="10058400" cy="3566160"/>
          </a:xfrm>
          <a:solidFill>
            <a:srgbClr val="FF9900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/>
          <a:lstStyle/>
          <a:p>
            <a:r>
              <a:rPr lang="tr-TR" dirty="0">
                <a:solidFill>
                  <a:schemeClr val="bg1"/>
                </a:solidFill>
                <a:latin typeface="+mn-lt"/>
              </a:rPr>
              <a:t>EL HİJYENİNİN ÖNEMİ</a:t>
            </a:r>
          </a:p>
        </p:txBody>
      </p:sp>
    </p:spTree>
    <p:extLst>
      <p:ext uri="{BB962C8B-B14F-4D97-AF65-F5344CB8AC3E}">
        <p14:creationId xmlns:p14="http://schemas.microsoft.com/office/powerpoint/2010/main" val="361740189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A55AC47-EF77-6564-4520-AE164B5C3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4" t="20631" r="39274" b="16112"/>
          <a:stretch/>
        </p:blipFill>
        <p:spPr>
          <a:xfrm>
            <a:off x="1097280" y="2127691"/>
            <a:ext cx="3329701" cy="3612296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81EBCEB-468A-5A5F-3249-C9EF945B895F}"/>
              </a:ext>
            </a:extLst>
          </p:cNvPr>
          <p:cNvSpPr txBox="1"/>
          <p:nvPr/>
        </p:nvSpPr>
        <p:spPr>
          <a:xfrm>
            <a:off x="4858304" y="2704976"/>
            <a:ext cx="60945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solidFill>
                  <a:srgbClr val="000000"/>
                </a:solidFill>
              </a:rPr>
              <a:t>3. Yüzyıl Roma Şiiri; </a:t>
            </a:r>
          </a:p>
          <a:p>
            <a:pPr algn="just"/>
            <a:r>
              <a:rPr lang="tr-TR" sz="2400" dirty="0">
                <a:solidFill>
                  <a:srgbClr val="000000"/>
                </a:solidFill>
              </a:rPr>
              <a:t>Bir hastanın Dr. </a:t>
            </a:r>
            <a:r>
              <a:rPr lang="tr-TR" sz="2400" dirty="0" err="1">
                <a:solidFill>
                  <a:srgbClr val="000000"/>
                </a:solidFill>
              </a:rPr>
              <a:t>Simmakus’a</a:t>
            </a:r>
            <a:r>
              <a:rPr lang="tr-TR" sz="2400" dirty="0">
                <a:solidFill>
                  <a:srgbClr val="000000"/>
                </a:solidFill>
              </a:rPr>
              <a:t> seslenişi: </a:t>
            </a:r>
          </a:p>
          <a:p>
            <a:pPr algn="just"/>
            <a:endParaRPr lang="tr-TR" sz="2400" dirty="0">
              <a:solidFill>
                <a:srgbClr val="000000"/>
              </a:solidFill>
            </a:endParaRPr>
          </a:p>
          <a:p>
            <a:pPr algn="just"/>
            <a:r>
              <a:rPr lang="tr-TR" sz="2400" b="1" dirty="0">
                <a:solidFill>
                  <a:srgbClr val="000000"/>
                </a:solidFill>
              </a:rPr>
              <a:t> “Hasta oluyordum ve sen hemen geldin, yanında yüz öğrenciyle, oh </a:t>
            </a:r>
            <a:r>
              <a:rPr lang="tr-TR" sz="2400" b="1" dirty="0" err="1">
                <a:solidFill>
                  <a:srgbClr val="000000"/>
                </a:solidFill>
              </a:rPr>
              <a:t>Simmakus</a:t>
            </a:r>
            <a:r>
              <a:rPr lang="tr-TR" sz="2400" b="1" dirty="0">
                <a:solidFill>
                  <a:srgbClr val="000000"/>
                </a:solidFill>
              </a:rPr>
              <a:t>. Yüz soğuk el bana dokundu. Hiç ateşim yoktu, oh </a:t>
            </a:r>
            <a:r>
              <a:rPr lang="tr-TR" sz="2400" b="1" dirty="0" err="1">
                <a:solidFill>
                  <a:srgbClr val="000000"/>
                </a:solidFill>
              </a:rPr>
              <a:t>Simmakus</a:t>
            </a:r>
            <a:r>
              <a:rPr lang="tr-TR" sz="2400" b="1" dirty="0">
                <a:solidFill>
                  <a:srgbClr val="000000"/>
                </a:solidFill>
              </a:rPr>
              <a:t>, şimdi var.</a:t>
            </a:r>
            <a:r>
              <a:rPr lang="tr-TR" sz="2400" dirty="0">
                <a:solidFill>
                  <a:srgbClr val="000000"/>
                </a:solidFill>
              </a:rPr>
              <a:t>”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81AE6-75CF-A721-87EA-202CFB7E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El Hijyeninin Önemi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8252259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52EBA17-82EC-ABD2-E7BD-F0CF732BB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7779"/>
            <a:ext cx="8250168" cy="4023360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rgbClr val="7030A0"/>
                </a:solidFill>
              </a:rPr>
              <a:t>Sağlık Hizmeti İlişkili Enfeksiyon;</a:t>
            </a:r>
          </a:p>
          <a:p>
            <a:pPr marL="252900" indent="-342900" algn="just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tr-TR" sz="2400" b="0" strike="noStrike" spc="-1" dirty="0">
                <a:solidFill>
                  <a:srgbClr val="000000"/>
                </a:solidFill>
                <a:uFillTx/>
                <a:ea typeface="DejaVu Sans"/>
              </a:rPr>
              <a:t>Hastaya</a:t>
            </a:r>
            <a:r>
              <a:rPr lang="tr-TR" sz="2400" b="0" strike="noStrike" spc="-1" dirty="0">
                <a:solidFill>
                  <a:srgbClr val="000000"/>
                </a:solidFill>
                <a:ea typeface="DejaVu Sans"/>
              </a:rPr>
              <a:t>, </a:t>
            </a:r>
            <a:r>
              <a:rPr lang="tr-TR" sz="2400" spc="-1" dirty="0">
                <a:solidFill>
                  <a:srgbClr val="000000"/>
                </a:solidFill>
              </a:rPr>
              <a:t>b</a:t>
            </a:r>
            <a:r>
              <a:rPr lang="tr-TR" sz="2400" b="0" strike="noStrike" spc="-1" dirty="0">
                <a:solidFill>
                  <a:srgbClr val="000000"/>
                </a:solidFill>
                <a:ea typeface="DejaVu Sans"/>
              </a:rPr>
              <a:t>ir sağlık kurumunda bakım yada sağlık hizmeti sunulması sırasında gelişen ve o kuruma başvuru sırasında var olmayan ya da kuluçka döneminde olmayan enfeksiyonlardır.</a:t>
            </a:r>
            <a:endParaRPr lang="tr-TR" sz="2400" b="0" strike="noStrike" spc="-1" dirty="0">
              <a:solidFill>
                <a:srgbClr val="000000"/>
              </a:solidFill>
            </a:endParaRPr>
          </a:p>
          <a:p>
            <a:pPr marL="344340" indent="-342900" algn="just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tr-TR" sz="2400" spc="-1" dirty="0">
                <a:solidFill>
                  <a:srgbClr val="000000"/>
                </a:solidFill>
                <a:ea typeface="DejaVu Sans"/>
              </a:rPr>
              <a:t>S</a:t>
            </a:r>
            <a:r>
              <a:rPr lang="tr-TR" sz="2400" b="0" strike="noStrike" spc="-1" dirty="0">
                <a:solidFill>
                  <a:srgbClr val="000000"/>
                </a:solidFill>
                <a:uFillTx/>
                <a:ea typeface="DejaVu Sans"/>
              </a:rPr>
              <a:t>ağlık çalışanlarında, çalıştıkları kurumlarında </a:t>
            </a:r>
            <a:r>
              <a:rPr lang="tr-TR" sz="2400" b="0" strike="noStrike" spc="-1" dirty="0">
                <a:solidFill>
                  <a:srgbClr val="000000"/>
                </a:solidFill>
                <a:ea typeface="DejaVu Sans"/>
              </a:rPr>
              <a:t>meslekleri ile ilişkili olarak gelişen enfeksiyonlar da bu kategoride ele alınmaktadır.</a:t>
            </a:r>
            <a:endParaRPr lang="tr-TR" sz="2400" b="0" strike="noStrike" spc="-1" dirty="0">
              <a:solidFill>
                <a:srgbClr val="000000"/>
              </a:solidFill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C5DF3AB-405B-485B-20A3-B063F203C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539" y="1821235"/>
            <a:ext cx="2531430" cy="178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29D5BAA7-DFC8-19DE-CA6D-1BAD5F1D3D7A}"/>
              </a:ext>
            </a:extLst>
          </p:cNvPr>
          <p:cNvSpPr txBox="1"/>
          <p:nvPr/>
        </p:nvSpPr>
        <p:spPr>
          <a:xfrm>
            <a:off x="9456020" y="3711710"/>
            <a:ext cx="261846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>
                <a:cs typeface="Times New Roman" panose="02020603050405020304" pitchFamily="18" charset="0"/>
              </a:rPr>
              <a:t>* </a:t>
            </a:r>
            <a:r>
              <a:rPr lang="en-US" sz="1050" dirty="0" err="1">
                <a:cs typeface="Times New Roman" panose="02020603050405020304" pitchFamily="18" charset="0"/>
              </a:rPr>
              <a:t>Pittet</a:t>
            </a:r>
            <a:r>
              <a:rPr lang="en-US" sz="1050" dirty="0">
                <a:cs typeface="Times New Roman" panose="02020603050405020304" pitchFamily="18" charset="0"/>
              </a:rPr>
              <a:t> D. WHO Patient Safety. Webber Training </a:t>
            </a:r>
            <a:r>
              <a:rPr lang="en-US" sz="1050" dirty="0" err="1">
                <a:cs typeface="Times New Roman" panose="02020603050405020304" pitchFamily="18" charset="0"/>
              </a:rPr>
              <a:t>Teleclass</a:t>
            </a:r>
            <a:r>
              <a:rPr lang="en-US" sz="1050" dirty="0">
                <a:cs typeface="Times New Roman" panose="02020603050405020304" pitchFamily="18" charset="0"/>
              </a:rPr>
              <a:t>. May 5th 2011</a:t>
            </a:r>
            <a:r>
              <a:rPr lang="tr-TR" sz="105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59F4A-4DD5-94E0-8CF8-E9B25ECB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5E67A0"/>
                </a:solidFill>
                <a:latin typeface="+mn-lt"/>
              </a:rPr>
              <a:t>El Hijyeninin Önemi</a:t>
            </a:r>
            <a:endParaRPr lang="en-GB" sz="5400" b="1" dirty="0">
              <a:solidFill>
                <a:srgbClr val="5E67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424529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Geçmişe bakış">
  <a:themeElements>
    <a:clrScheme name="Özel 11">
      <a:dk1>
        <a:srgbClr val="0F4C76"/>
      </a:dk1>
      <a:lt1>
        <a:sysClr val="window" lastClr="FFFFFF"/>
      </a:lt1>
      <a:dk2>
        <a:srgbClr val="637052"/>
      </a:dk2>
      <a:lt2>
        <a:srgbClr val="CCDDEA"/>
      </a:lt2>
      <a:accent1>
        <a:srgbClr val="FFC000"/>
      </a:accent1>
      <a:accent2>
        <a:srgbClr val="7030A0"/>
      </a:accent2>
      <a:accent3>
        <a:srgbClr val="865640"/>
      </a:accent3>
      <a:accent4>
        <a:srgbClr val="9B8357"/>
      </a:accent4>
      <a:accent5>
        <a:srgbClr val="FF000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İDER POWERPOİNT ŞABLONU (1)" id="{958E88EB-2B7A-4D38-9FEF-BCE4E8ADE412}" vid="{D8C05706-E3DD-4AA0-B90A-1937CBBF10C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HİDER Slayt Şablonu - Kopya</Template>
  <TotalTime>1272</TotalTime>
  <Words>2007</Words>
  <Application>Microsoft Office PowerPoint</Application>
  <PresentationFormat>Geniş ekran</PresentationFormat>
  <Paragraphs>291</Paragraphs>
  <Slides>53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53</vt:i4>
      </vt:variant>
    </vt:vector>
  </HeadingPairs>
  <TitlesOfParts>
    <vt:vector size="62" baseType="lpstr">
      <vt:lpstr>Arial</vt:lpstr>
      <vt:lpstr>Atkinson Hyperlegible</vt:lpstr>
      <vt:lpstr>Calibri</vt:lpstr>
      <vt:lpstr>Calibri Light</vt:lpstr>
      <vt:lpstr>DejaVu Sans</vt:lpstr>
      <vt:lpstr>Open Sans</vt:lpstr>
      <vt:lpstr>Times New Roman</vt:lpstr>
      <vt:lpstr>Wingdings</vt:lpstr>
      <vt:lpstr>Geçmişe bakış</vt:lpstr>
      <vt:lpstr>El Hijyeni  ve  Eldiven Kullanımı</vt:lpstr>
      <vt:lpstr>Sunum Planı</vt:lpstr>
      <vt:lpstr>TARİHÇE</vt:lpstr>
      <vt:lpstr>Tarihçe</vt:lpstr>
      <vt:lpstr>Tarihçe</vt:lpstr>
      <vt:lpstr>Tarihçe</vt:lpstr>
      <vt:lpstr>EL HİJYENİNİN ÖNEMİ</vt:lpstr>
      <vt:lpstr>El Hijyeninin Önemi</vt:lpstr>
      <vt:lpstr>El Hijyeninin Önemi</vt:lpstr>
      <vt:lpstr>El Hijyeninin Önemi</vt:lpstr>
      <vt:lpstr>El Hijyeninin Önemi</vt:lpstr>
      <vt:lpstr>El Hijyeninin Önemi</vt:lpstr>
      <vt:lpstr>El Hijyeninin Önemi</vt:lpstr>
      <vt:lpstr>EL HİJYENİ UYGULAMASI</vt:lpstr>
      <vt:lpstr>El Hijyeni</vt:lpstr>
      <vt:lpstr>El Hijyeni</vt:lpstr>
      <vt:lpstr>El Hijyeni</vt:lpstr>
      <vt:lpstr>El Hijyeni</vt:lpstr>
      <vt:lpstr>El Hijyeni</vt:lpstr>
      <vt:lpstr>El Hijyeni</vt:lpstr>
      <vt:lpstr>El Hijyeni</vt:lpstr>
      <vt:lpstr>El Hijyeni</vt:lpstr>
      <vt:lpstr>El Hijyeni</vt:lpstr>
      <vt:lpstr>El Hijyeni</vt:lpstr>
      <vt:lpstr>El Hijyeni</vt:lpstr>
      <vt:lpstr>El Hijyeni</vt:lpstr>
      <vt:lpstr>El Hijyeni</vt:lpstr>
      <vt:lpstr>El Hijyeni</vt:lpstr>
      <vt:lpstr>El Hijyeni</vt:lpstr>
      <vt:lpstr>DOĞRU ELDİVEN KULLANIMI</vt:lpstr>
      <vt:lpstr>Doğru Eldiven Kullanımı</vt:lpstr>
      <vt:lpstr>Doğru Eldiven Kullanımı</vt:lpstr>
      <vt:lpstr>Doğru Eldiven Kullanımı</vt:lpstr>
      <vt:lpstr>Doğru Eldiven Kullanımı</vt:lpstr>
      <vt:lpstr>Doğru Eldiven Kullanımı</vt:lpstr>
      <vt:lpstr>PowerPoint Sunusu</vt:lpstr>
      <vt:lpstr>PowerPoint Sunusu</vt:lpstr>
      <vt:lpstr>Doğru Eldiven Kullanımı</vt:lpstr>
      <vt:lpstr>Doğru Eldiven Kullanımı</vt:lpstr>
      <vt:lpstr>EL HİJYENİNE UYUMUN ARTIRILMASI</vt:lpstr>
      <vt:lpstr>El Hijyeni Uyumu</vt:lpstr>
      <vt:lpstr>El Hijyeni Uyumunda Çok Bileşenli Yaklaşımlar</vt:lpstr>
      <vt:lpstr>El Hijyeni Uyumunda Çok Bileşenli Yaklaşımlar</vt:lpstr>
      <vt:lpstr>El Hijyeni Uyumunda Çok Bileşenli Yaklaşımlar</vt:lpstr>
      <vt:lpstr>El Hijyeni Uyumunda Çok Bileşenli Yaklaşımlar</vt:lpstr>
      <vt:lpstr>El Hijyeni Uyumunda Çok Bileşenli Yaklaşımlar</vt:lpstr>
      <vt:lpstr>El Hijyeni Uyumunda Çok Bileşenli Yaklaşımlar</vt:lpstr>
      <vt:lpstr>PowerPoint Sunusu</vt:lpstr>
      <vt:lpstr>PowerPoint Sunusu</vt:lpstr>
      <vt:lpstr>PowerPoint Sunusu</vt:lpstr>
      <vt:lpstr>PowerPoint Sunusu</vt:lpstr>
      <vt:lpstr>PowerPoint Sunusu</vt:lpstr>
      <vt:lpstr>Kaynaklar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Hijyeni</dc:title>
  <dc:creator>Aydın Alber Yüce</dc:creator>
  <cp:lastModifiedBy>HUAWEİ</cp:lastModifiedBy>
  <cp:revision>53</cp:revision>
  <dcterms:created xsi:type="dcterms:W3CDTF">2025-04-30T17:13:23Z</dcterms:created>
  <dcterms:modified xsi:type="dcterms:W3CDTF">2025-05-07T08:41:05Z</dcterms:modified>
</cp:coreProperties>
</file>